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85" r:id="rId5"/>
    <p:sldId id="261" r:id="rId6"/>
    <p:sldId id="262" r:id="rId7"/>
    <p:sldId id="258" r:id="rId8"/>
    <p:sldId id="264" r:id="rId9"/>
    <p:sldId id="263" r:id="rId10"/>
    <p:sldId id="266" r:id="rId11"/>
    <p:sldId id="268" r:id="rId12"/>
    <p:sldId id="286" r:id="rId13"/>
    <p:sldId id="269" r:id="rId14"/>
    <p:sldId id="265" r:id="rId15"/>
    <p:sldId id="270" r:id="rId16"/>
    <p:sldId id="282" r:id="rId17"/>
    <p:sldId id="273" r:id="rId18"/>
    <p:sldId id="274" r:id="rId19"/>
    <p:sldId id="283" r:id="rId20"/>
    <p:sldId id="275" r:id="rId21"/>
    <p:sldId id="288" r:id="rId22"/>
    <p:sldId id="277" r:id="rId23"/>
    <p:sldId id="278" r:id="rId24"/>
    <p:sldId id="279" r:id="rId25"/>
    <p:sldId id="280" r:id="rId26"/>
    <p:sldId id="281" r:id="rId27"/>
    <p:sldId id="290" r:id="rId28"/>
    <p:sldId id="2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2493"/>
  </p:normalViewPr>
  <p:slideViewPr>
    <p:cSldViewPr snapToGrid="0" snapToObjects="1">
      <p:cViewPr varScale="1">
        <p:scale>
          <a:sx n="106" d="100"/>
          <a:sy n="106" d="100"/>
        </p:scale>
        <p:origin x="2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15ABF-97D6-EC43-BB6C-8AC1C49C07F2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A8D0D-E1AD-1249-BDE8-971C7F382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TODO: https://discord.gg/VRaCJ28B</a:t>
            </a:r>
          </a:p>
          <a:p>
            <a:r>
              <a:rPr lang="en-US" altLang="ko-KR" dirty="0"/>
              <a:t>TeamViewer: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8D0D-E1AD-1249-BDE8-971C7F3825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2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Poll: </a:t>
            </a:r>
            <a:br>
              <a:rPr lang="en-US" altLang="ko-KR" dirty="0"/>
            </a:br>
            <a:r>
              <a:rPr lang="ko-KR" altLang="en-US" dirty="0"/>
              <a:t>화목 </a:t>
            </a:r>
            <a:r>
              <a:rPr lang="en-US" altLang="ko-KR" dirty="0"/>
              <a:t>4</a:t>
            </a:r>
            <a:r>
              <a:rPr lang="ko-KR" altLang="en-US" dirty="0"/>
              <a:t>시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8D0D-E1AD-1249-BDE8-971C7F3825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2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8D0D-E1AD-1249-BDE8-971C7F3825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3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8D0D-E1AD-1249-BDE8-971C7F3825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7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8D0D-E1AD-1249-BDE8-971C7F3825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0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8D0D-E1AD-1249-BDE8-971C7F3825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5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A8D0D-E1AD-1249-BDE8-971C7F3825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9C08-870C-514A-9E94-999D9BD0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635C6-73CA-B445-A771-0603E8D79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B6ED9-56AF-9442-9173-E53A6E4E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49D71-E8B0-554B-A8A1-6BB3AFE1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B9B7A-F9F3-5748-946B-673EFE10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30EA-8AB9-A84D-B425-C001B1A5F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4732-FBD9-C143-8C6B-3BA33D692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68A00-B437-5E49-A5B5-FB1FD519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539DF-2653-AC49-8217-799A9C8B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3A67E-A8A3-DB42-B9DA-4459C3E6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EB9FB-79D4-B440-A132-587EEB701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15F98-010B-E340-AEAD-4E410DA2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E7B68-1D28-9643-92E9-1E4DEB7AD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35623-4C5D-114C-8DA8-E6215678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D1B31-2E46-C549-B763-DC1B6C45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9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D2D4-BDBC-584B-B54E-952B01FF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0E4A-EEC3-C742-85F4-13EC67DE6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C9574-144C-6D4A-ACAD-094B41B5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B04D7-F04E-A64C-9921-4AC286F5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31731-D76B-F64B-86BA-846788EE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CD87-0F9F-3248-BDE2-021A191E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0346A-E4E0-3D47-8E1E-92244BCC1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64A6D-F2B5-4444-A191-7C5B1930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D5F20-64A4-5F4C-BFD2-9567B138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7A90B-A21E-D04C-9EBE-9FCF88DB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5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C71E-7BF9-9C4E-BB34-F4E4C6C0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9D78F-51BC-D548-AAA2-43E92326B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77C86-8FAD-FE48-8081-255B53B8D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5FC0E-4075-2347-A537-9AC7027B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39D9-83E8-C649-96D6-FFB7B937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65F3B-2370-964F-A512-0B957A32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BD9-AE89-564E-8199-5D96B050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AC0A8-B33A-FB43-ADB0-9C49E7E6D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97D17-61D8-5E4B-805F-9A88AD92F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00D0C-4D2D-694C-8BA7-F32AEE15C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1955E-CF0B-EE40-A08D-2CD078375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19AFA-83C4-BC45-8F50-61057FE3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F1B4EC-CBB0-834D-99B8-080AE419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4E90E-C235-3044-9950-164B0FBE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1C3E-6A91-FE48-9B8E-E5843C0E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77301-1FBD-A544-A090-456CAE8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0A358-866A-FB4F-B258-222189AE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20DC6-3A90-4B48-8585-0AC83EFA3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1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EE33B5-6403-594D-BF3D-97986C5B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FCEB8-61DC-D243-B4A3-CC3B86194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7446E-C867-3F43-AE66-0D753279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1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50AC-DBDA-734C-9623-3FDDB2FF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84D13-13D0-174A-9280-A71AC2F73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2B8D2-954C-5C43-A197-D5163535C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E306D-EFBB-C94C-B187-3721F01D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E1B60-926D-BD48-8A85-374C2B05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67B6B-23F3-6A40-A97C-9E2B91BC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3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1CF7-D6C2-0F4E-9DDE-C4F832F1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2A6E-74E0-5046-836B-F570AD8C6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70DB5-096E-1A4F-BC40-139C5F11C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FDF6E-3F45-2D40-94A8-3954CA49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7BA4-6DEF-DA47-84D0-0166F88C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5CB6D-B727-5547-B9E2-3BAEEEEA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8E0F9-3A72-FD4F-8B78-3A0D4368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7EB88-6C3A-D54D-8B96-584DEA4A9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74D9B-6396-D341-B9E9-21971B6B5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EC3BC-B34B-6B4C-8AD7-B8AB93DD3E13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AF303-2940-F841-8711-7F8008E78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ABFB9-7C58-3E4B-BB48-AB3BC73AD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158A9-1D17-CD45-A814-677E1E85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7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github.com/features/mastering-markdown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YOUR_ID@teemo.kaist.ac.k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suyun@kaist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amviewer.com/en/" TargetMode="External"/><Relationship Id="rId5" Type="http://schemas.openxmlformats.org/officeDocument/2006/relationships/hyperlink" Target="https://discord.gg/VRaCJ28B" TargetMode="External"/><Relationship Id="rId4" Type="http://schemas.openxmlformats.org/officeDocument/2006/relationships/hyperlink" Target="https://piazza.com/class/kjv59av4pi450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odle.com/poll/k9iqv5d6cmvbi3b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0426-393D-E14A-8DA7-9A9D19C8D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13F01-4F51-BB44-B6BB-CD2B83CD8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Insu Yun</a:t>
            </a:r>
          </a:p>
        </p:txBody>
      </p:sp>
    </p:spTree>
    <p:extLst>
      <p:ext uri="{BB962C8B-B14F-4D97-AF65-F5344CB8AC3E}">
        <p14:creationId xmlns:p14="http://schemas.microsoft.com/office/powerpoint/2010/main" val="23383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2A52-AA75-E746-A2EB-1238048E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229FF-DE2C-1045-ADC8-7A4878886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Lab01: Reverse engineering</a:t>
            </a:r>
          </a:p>
          <a:p>
            <a:r>
              <a:rPr lang="en-US" dirty="0"/>
              <a:t>Lab02: Linux basic + shellcode</a:t>
            </a:r>
          </a:p>
          <a:p>
            <a:r>
              <a:rPr lang="en-US" dirty="0"/>
              <a:t>Lab03: Stack overflow</a:t>
            </a:r>
          </a:p>
          <a:p>
            <a:r>
              <a:rPr lang="en-US" dirty="0"/>
              <a:t>Lab04: Bypassing stack protection</a:t>
            </a:r>
          </a:p>
          <a:p>
            <a:r>
              <a:rPr lang="en-US" dirty="0"/>
              <a:t>Lab05: Bypassing DEP/ASLR</a:t>
            </a:r>
          </a:p>
          <a:p>
            <a:r>
              <a:rPr lang="en-US" dirty="0"/>
              <a:t>Lab06: Return-oriented programming</a:t>
            </a:r>
          </a:p>
          <a:p>
            <a:r>
              <a:rPr lang="en-US" dirty="0"/>
              <a:t>Lab07: Remote exploits</a:t>
            </a:r>
          </a:p>
          <a:p>
            <a:r>
              <a:rPr lang="en-US" dirty="0"/>
              <a:t>Lab08: Miscellaneous attacks</a:t>
            </a:r>
          </a:p>
          <a:p>
            <a:r>
              <a:rPr lang="en-US" dirty="0"/>
              <a:t>Lab09: Heap exploits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2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655D-94EB-6341-9D8D-CFE3D2DE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 types of lectures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04BF1-D965-274F-A93B-5B87571BE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General lecture</a:t>
            </a:r>
          </a:p>
          <a:p>
            <a:pPr lvl="1"/>
            <a:r>
              <a:rPr lang="en-US" altLang="ko-KR" dirty="0"/>
              <a:t>Explain concepts of each topic</a:t>
            </a:r>
          </a:p>
          <a:p>
            <a:pPr lvl="1"/>
            <a:r>
              <a:rPr lang="en-US" altLang="ko-KR" dirty="0"/>
              <a:t>Slides will be uploaded in the website (+video?)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Lab review </a:t>
            </a:r>
          </a:p>
          <a:p>
            <a:pPr lvl="1"/>
            <a:r>
              <a:rPr lang="en-US" altLang="ko-KR" dirty="0"/>
              <a:t>At the day of deadline, I will briefly show you how to approach the challenge</a:t>
            </a:r>
          </a:p>
          <a:p>
            <a:pPr lvl="1"/>
            <a:r>
              <a:rPr lang="en-US" altLang="ko-KR" dirty="0"/>
              <a:t>Slides will not be uploaded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Tutorial </a:t>
            </a:r>
          </a:p>
          <a:p>
            <a:pPr lvl="1"/>
            <a:r>
              <a:rPr lang="en-US" altLang="ko-KR" dirty="0"/>
              <a:t>Go through the tutorial</a:t>
            </a:r>
            <a:r>
              <a:rPr lang="ko-KR" altLang="en-US" dirty="0"/>
              <a:t> </a:t>
            </a:r>
            <a:r>
              <a:rPr lang="en-US" altLang="ko-KR" dirty="0"/>
              <a:t>(~ 30minutes)</a:t>
            </a:r>
          </a:p>
          <a:p>
            <a:pPr lvl="1"/>
            <a:r>
              <a:rPr lang="en-US" altLang="ko-KR" dirty="0"/>
              <a:t>Join Discord, do yourself, and ask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2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A5D75E-B298-44B5-90D9-850AF495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Course structures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8C1F1F-EF50-49E1-9644-B40C1A7AB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Lab assignment: Tutorials (0-2) + 10 challenges</a:t>
            </a:r>
            <a:br>
              <a:rPr lang="en-US" altLang="ko-KR" dirty="0"/>
            </a:br>
            <a:endParaRPr lang="en-US" altLang="ko-KR" dirty="0"/>
          </a:p>
          <a:p>
            <a:r>
              <a:rPr lang="en-US" altLang="ko-KR" dirty="0"/>
              <a:t>In-class CTF</a:t>
            </a:r>
          </a:p>
          <a:p>
            <a:pPr lvl="1"/>
            <a:r>
              <a:rPr lang="en-US" altLang="ko-KR" dirty="0"/>
              <a:t>24 hours</a:t>
            </a:r>
          </a:p>
          <a:p>
            <a:pPr lvl="1"/>
            <a:r>
              <a:rPr lang="en-US" altLang="ko-KR" dirty="0"/>
              <a:t>Each team (&lt;= 4 people) needs to prepare one challenge for other team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45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3885-F5E0-7B41-AA60-6B92414B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3753E-1175-A048-B22C-55CCB51E9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challenge</a:t>
            </a:r>
          </a:p>
          <a:p>
            <a:pPr lvl="1"/>
            <a:r>
              <a:rPr lang="en-US" dirty="0"/>
              <a:t>Submit a flag with corresponding writeup/exploit</a:t>
            </a:r>
          </a:p>
          <a:p>
            <a:pPr lvl="1"/>
            <a:r>
              <a:rPr lang="en-US" dirty="0"/>
              <a:t>Total: 220 points = 200 points (10 challenges) + 20 point (one tutorial)</a:t>
            </a:r>
          </a:p>
          <a:p>
            <a:pPr lvl="1"/>
            <a:endParaRPr lang="en-US" dirty="0"/>
          </a:p>
          <a:p>
            <a:r>
              <a:rPr lang="en-US" altLang="ko-KR" dirty="0"/>
              <a:t>In class CTF</a:t>
            </a:r>
          </a:p>
          <a:p>
            <a:pPr lvl="1"/>
            <a:r>
              <a:rPr lang="en-US" altLang="ko-KR" dirty="0"/>
              <a:t>Will be counted as TWO labs</a:t>
            </a:r>
          </a:p>
          <a:p>
            <a:pPr lvl="1"/>
            <a:r>
              <a:rPr lang="en-US" altLang="ko-KR" dirty="0"/>
              <a:t>i.e., 400 points!</a:t>
            </a:r>
          </a:p>
          <a:p>
            <a:pPr lvl="1"/>
            <a:endParaRPr lang="en-US" dirty="0"/>
          </a:p>
          <a:p>
            <a:r>
              <a:rPr lang="en-US" dirty="0"/>
              <a:t>Late policy: 50% of original score (one extra week)</a:t>
            </a:r>
          </a:p>
        </p:txBody>
      </p:sp>
    </p:spTree>
    <p:extLst>
      <p:ext uri="{BB962C8B-B14F-4D97-AF65-F5344CB8AC3E}">
        <p14:creationId xmlns:p14="http://schemas.microsoft.com/office/powerpoint/2010/main" val="1906068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0012-9309-1148-B2F6-0CC68963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6126-7C79-FC42-BFE0-891B044D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65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100%</a:t>
            </a:r>
            <a:r>
              <a:rPr lang="en-US" altLang="ko-KR" dirty="0"/>
              <a:t>: </a:t>
            </a:r>
            <a:r>
              <a:rPr lang="en-US" dirty="0"/>
              <a:t>lab assignment </a:t>
            </a:r>
            <a:r>
              <a:rPr lang="en-US" altLang="ko-KR" dirty="0"/>
              <a:t>+ in-class CTF (400 points at maximum)</a:t>
            </a:r>
            <a:endParaRPr lang="en-US" dirty="0"/>
          </a:p>
          <a:p>
            <a:r>
              <a:rPr lang="en-US" dirty="0"/>
              <a:t>Grading scheme</a:t>
            </a:r>
            <a:endParaRPr lang="en-US" altLang="ko-KR" dirty="0"/>
          </a:p>
          <a:p>
            <a:pPr lvl="1"/>
            <a:r>
              <a:rPr lang="en-US" altLang="ko-KR" dirty="0"/>
              <a:t>A+: &gt;= 20 </a:t>
            </a:r>
            <a:r>
              <a:rPr lang="ko-KR" altLang="en-US" dirty="0"/>
              <a:t>* </a:t>
            </a:r>
            <a:r>
              <a:rPr lang="en-US" altLang="ko-KR" dirty="0"/>
              <a:t>tutorials</a:t>
            </a:r>
            <a:r>
              <a:rPr lang="ko-KR" altLang="en-US" dirty="0"/>
              <a:t> </a:t>
            </a:r>
            <a:r>
              <a:rPr lang="en-US" altLang="ko-KR" dirty="0"/>
              <a:t>+ 0.75 </a:t>
            </a:r>
            <a:r>
              <a:rPr lang="ko-KR" altLang="en-US" dirty="0"/>
              <a:t>* </a:t>
            </a:r>
            <a:r>
              <a:rPr lang="en-US" altLang="ko-KR" dirty="0"/>
              <a:t>(20 </a:t>
            </a:r>
            <a:r>
              <a:rPr lang="ko-KR" altLang="en-US" dirty="0"/>
              <a:t>* </a:t>
            </a:r>
            <a:r>
              <a:rPr lang="en-US" altLang="ko-KR" dirty="0"/>
              <a:t>problems + 400)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altLang="ko-KR" dirty="0"/>
              <a:t>0</a:t>
            </a:r>
            <a:r>
              <a:rPr lang="en-US" dirty="0"/>
              <a:t> : &gt;= 20 * </a:t>
            </a:r>
            <a:r>
              <a:rPr lang="en-US" altLang="ko-KR" dirty="0"/>
              <a:t>tutorials</a:t>
            </a:r>
            <a:r>
              <a:rPr lang="en-US" dirty="0"/>
              <a:t> + </a:t>
            </a:r>
            <a:r>
              <a:rPr lang="en-US" altLang="ko-KR" dirty="0"/>
              <a:t>0.</a:t>
            </a:r>
            <a:r>
              <a:rPr lang="en-US" dirty="0"/>
              <a:t>7</a:t>
            </a:r>
            <a:r>
              <a:rPr lang="en-US" altLang="ko-KR" dirty="0"/>
              <a:t>0</a:t>
            </a:r>
            <a:r>
              <a:rPr lang="en-US" dirty="0"/>
              <a:t> * </a:t>
            </a:r>
            <a:r>
              <a:rPr lang="en-US" altLang="ko-KR" dirty="0"/>
              <a:t>(</a:t>
            </a:r>
            <a:r>
              <a:rPr lang="en-US" dirty="0"/>
              <a:t>20 * problems </a:t>
            </a:r>
            <a:r>
              <a:rPr lang="en-US" altLang="ko-KR" dirty="0"/>
              <a:t>+ 400)</a:t>
            </a:r>
            <a:endParaRPr lang="en-US" dirty="0"/>
          </a:p>
          <a:p>
            <a:pPr lvl="1"/>
            <a:r>
              <a:rPr lang="en-US" altLang="ko-KR" dirty="0"/>
              <a:t>A- : &gt;= 20 * tutorials + 0.65 * (20 * problems + 400)</a:t>
            </a:r>
            <a:endParaRPr lang="en-US" dirty="0"/>
          </a:p>
          <a:p>
            <a:pPr lvl="1"/>
            <a:r>
              <a:rPr lang="en-US" altLang="ko-KR" dirty="0"/>
              <a:t>B+: &gt;= 20 * tutorials + 0.60 * (20 * problems + 400)</a:t>
            </a:r>
          </a:p>
          <a:p>
            <a:pPr lvl="1"/>
            <a:r>
              <a:rPr lang="en-US" dirty="0"/>
              <a:t>B</a:t>
            </a:r>
            <a:r>
              <a:rPr lang="en-US" altLang="ko-KR" dirty="0"/>
              <a:t>0 </a:t>
            </a:r>
            <a:r>
              <a:rPr lang="en-US" dirty="0"/>
              <a:t>: &gt;= 20 * tutorials + </a:t>
            </a:r>
            <a:r>
              <a:rPr lang="en-US" altLang="ko-KR" dirty="0"/>
              <a:t>0.</a:t>
            </a:r>
            <a:r>
              <a:rPr lang="en-US" dirty="0"/>
              <a:t>55 * </a:t>
            </a:r>
            <a:r>
              <a:rPr lang="en-US" altLang="ko-KR" dirty="0"/>
              <a:t>(20 * problems + 400)</a:t>
            </a:r>
          </a:p>
          <a:p>
            <a:pPr lvl="1"/>
            <a:r>
              <a:rPr lang="en-US" altLang="ko-KR" dirty="0"/>
              <a:t>B- : &gt;= 20 * tutorials + 0.ad50 * (20 * problems + 400)</a:t>
            </a:r>
          </a:p>
          <a:p>
            <a:pPr lvl="1"/>
            <a:r>
              <a:rPr lang="en-US" altLang="ko-K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795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D4C56-C9CC-C447-ACB1-4C2199D2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17761-4E9F-FC46-BB0D-A9EA03F7B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in group (e.g., discussion)</a:t>
            </a:r>
          </a:p>
          <a:p>
            <a:r>
              <a:rPr lang="en-US" dirty="0"/>
              <a:t>Get help from me and TAs (</a:t>
            </a:r>
            <a:r>
              <a:rPr lang="en-US" altLang="ko-KR" dirty="0"/>
              <a:t>Office hour</a:t>
            </a:r>
            <a:r>
              <a:rPr lang="en-US" dirty="0"/>
              <a:t>, Piazza)</a:t>
            </a:r>
          </a:p>
          <a:p>
            <a:pPr lvl="1"/>
            <a:r>
              <a:rPr lang="en-US" dirty="0"/>
              <a:t>NOTE: Don’t ask questions using discord </a:t>
            </a:r>
          </a:p>
          <a:p>
            <a:pPr lvl="1"/>
            <a:r>
              <a:rPr lang="en-US" dirty="0"/>
              <a:t>Discord is only for tutorials + </a:t>
            </a:r>
            <a:r>
              <a:rPr lang="en-US" altLang="ko-KR" dirty="0"/>
              <a:t>office hour</a:t>
            </a:r>
            <a:r>
              <a:rPr lang="en-US" dirty="0"/>
              <a:t>, but use piazza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Manage your time</a:t>
            </a:r>
          </a:p>
          <a:p>
            <a:r>
              <a:rPr lang="en-US" dirty="0"/>
              <a:t>Learn basic tools (e.g., </a:t>
            </a:r>
            <a:r>
              <a:rPr lang="en-US" dirty="0" err="1"/>
              <a:t>gdb</a:t>
            </a:r>
            <a:r>
              <a:rPr lang="en-US" dirty="0"/>
              <a:t>, </a:t>
            </a:r>
            <a:r>
              <a:rPr lang="en-US" dirty="0" err="1"/>
              <a:t>pwntools</a:t>
            </a:r>
            <a:r>
              <a:rPr lang="en-US" dirty="0"/>
              <a:t>, python)</a:t>
            </a:r>
          </a:p>
          <a:p>
            <a:r>
              <a:rPr lang="en-US" dirty="0"/>
              <a:t>Try to tackle in order </a:t>
            </a:r>
            <a:r>
              <a:rPr lang="en-US" altLang="ko-KR" dirty="0"/>
              <a:t>(not strict)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6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A87CE-5810-0B48-A8E2-19A22135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F364D-9C3E-A440-BDE4-2BBEC6400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your assignment as soon as possible</a:t>
            </a:r>
          </a:p>
          <a:p>
            <a:pPr lvl="1"/>
            <a:r>
              <a:rPr lang="en-US" dirty="0"/>
              <a:t>Don’t assume that TAs will respond immediately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Try to solve challenges as much as you can</a:t>
            </a:r>
          </a:p>
          <a:p>
            <a:pPr lvl="1"/>
            <a:r>
              <a:rPr lang="en-US" dirty="0"/>
              <a:t>e.g., Bad strategy: Solve only 7</a:t>
            </a:r>
            <a:r>
              <a:rPr lang="en-US" altLang="ko-KR" dirty="0"/>
              <a:t>.5</a:t>
            </a:r>
            <a:r>
              <a:rPr lang="en-US" dirty="0"/>
              <a:t> challenge per lab</a:t>
            </a:r>
          </a:p>
          <a:p>
            <a:pPr lvl="1"/>
            <a:r>
              <a:rPr lang="en-US" dirty="0"/>
              <a:t>Later challenges will be much more difficult than earlier ones</a:t>
            </a:r>
          </a:p>
        </p:txBody>
      </p:sp>
    </p:spTree>
    <p:extLst>
      <p:ext uri="{BB962C8B-B14F-4D97-AF65-F5344CB8AC3E}">
        <p14:creationId xmlns:p14="http://schemas.microsoft.com/office/powerpoint/2010/main" val="363556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085D-E1CB-1E43-818B-FA5D2C95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Misconduct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E9B98-2BB1-B444-B280-A6436E4ED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SHARE YOUR CODE WITH OTHER STUDENTS</a:t>
            </a:r>
          </a:p>
          <a:p>
            <a:pPr lvl="1"/>
            <a:r>
              <a:rPr lang="en-US" dirty="0"/>
              <a:t>We encourage you to discuss, but discussion != sharing code</a:t>
            </a:r>
          </a:p>
          <a:p>
            <a:pPr lvl="1"/>
            <a:r>
              <a:rPr lang="en-US" dirty="0"/>
              <a:t>Do not copy other students’ code</a:t>
            </a:r>
          </a:p>
          <a:p>
            <a:pPr lvl="1"/>
            <a:r>
              <a:rPr lang="en-US" dirty="0"/>
              <a:t>Do not copy any public code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44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25EA-B483-9740-8400-10B554C6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course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175F6-0BAB-074D-8EEA-A102D87F1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should </a:t>
            </a:r>
            <a:r>
              <a:rPr lang="en-US" b="1" i="1" dirty="0"/>
              <a:t>never </a:t>
            </a:r>
            <a:r>
              <a:rPr lang="en-US" dirty="0"/>
              <a:t>share challenges/exploits/writeups online</a:t>
            </a:r>
          </a:p>
          <a:p>
            <a:r>
              <a:rPr lang="en-US" dirty="0"/>
              <a:t>Once found </a:t>
            </a:r>
            <a:r>
              <a:rPr lang="en-US" dirty="0">
                <a:sym typeface="Wingdings" pitchFamily="2" charset="2"/>
              </a:rPr>
              <a:t> F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Reason: It makes this course less useful for other students</a:t>
            </a: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856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C6963-28A0-E44D-AC93-D74F6D48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CDDEA-A458-BC4E-A550-4AB4DFA5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ATTACK OTHER’s SYSTEM</a:t>
            </a:r>
          </a:p>
          <a:p>
            <a:pPr lvl="1"/>
            <a:endParaRPr lang="en-US" dirty="0"/>
          </a:p>
          <a:p>
            <a:r>
              <a:rPr lang="en-US" dirty="0"/>
              <a:t>Attack your own and isolated environment</a:t>
            </a:r>
          </a:p>
          <a:p>
            <a:pPr lvl="1"/>
            <a:r>
              <a:rPr lang="en-US" dirty="0"/>
              <a:t>Use your home directory</a:t>
            </a:r>
          </a:p>
          <a:p>
            <a:pPr lvl="1"/>
            <a:r>
              <a:rPr lang="en-US" dirty="0"/>
              <a:t>DO NOT DoS our server (e.g., fork bomb)</a:t>
            </a:r>
          </a:p>
        </p:txBody>
      </p:sp>
    </p:spTree>
    <p:extLst>
      <p:ext uri="{BB962C8B-B14F-4D97-AF65-F5344CB8AC3E}">
        <p14:creationId xmlns:p14="http://schemas.microsoft.com/office/powerpoint/2010/main" val="407316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A998-77F8-9946-A41A-599704DB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7E642-2A9C-DB42-B206-F1F5C680A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&amp; Hands-on laboratory</a:t>
            </a:r>
          </a:p>
          <a:p>
            <a:pPr lvl="1"/>
            <a:r>
              <a:rPr lang="en-US" dirty="0"/>
              <a:t>Learn high level concepts for software attacks</a:t>
            </a:r>
          </a:p>
          <a:p>
            <a:pPr lvl="1"/>
            <a:r>
              <a:rPr lang="en-US" dirty="0"/>
              <a:t>Practice attacks with exercise</a:t>
            </a:r>
          </a:p>
          <a:p>
            <a:pPr lvl="1"/>
            <a:endParaRPr lang="en-US" dirty="0"/>
          </a:p>
          <a:p>
            <a:r>
              <a:rPr lang="en-US" dirty="0"/>
              <a:t>Prerequisite</a:t>
            </a:r>
          </a:p>
          <a:p>
            <a:pPr lvl="1"/>
            <a:r>
              <a:rPr lang="en-US" dirty="0"/>
              <a:t>EE209 or other equivalent courses (e.g., CS230)</a:t>
            </a:r>
          </a:p>
          <a:p>
            <a:pPr lvl="1"/>
            <a:r>
              <a:rPr lang="en-US" dirty="0"/>
              <a:t>Operating system, system programming, architecture</a:t>
            </a:r>
          </a:p>
          <a:p>
            <a:pPr lvl="1"/>
            <a:r>
              <a:rPr lang="en-US" dirty="0"/>
              <a:t>C, C++, Python</a:t>
            </a:r>
          </a:p>
        </p:txBody>
      </p:sp>
    </p:spTree>
    <p:extLst>
      <p:ext uri="{BB962C8B-B14F-4D97-AF65-F5344CB8AC3E}">
        <p14:creationId xmlns:p14="http://schemas.microsoft.com/office/powerpoint/2010/main" val="25041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894B-A12E-604A-8FCC-7AB4D092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homepage: Registration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823A65F-C809-9A42-A38A-C6F1340955EC}"/>
              </a:ext>
            </a:extLst>
          </p:cNvPr>
          <p:cNvSpPr/>
          <p:nvPr/>
        </p:nvSpPr>
        <p:spPr>
          <a:xfrm>
            <a:off x="5758248" y="1882479"/>
            <a:ext cx="3645243" cy="1169640"/>
          </a:xfrm>
          <a:prstGeom prst="wedgeRectCallout">
            <a:avLst>
              <a:gd name="adj1" fmla="val -57151"/>
              <a:gd name="adj2" fmla="val 994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If you didn’t get your API key, let us know!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E9F599CE-C638-4D13-B79B-A92C36048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393" y="2735940"/>
            <a:ext cx="4457929" cy="2686188"/>
          </a:xfrm>
        </p:spPr>
      </p:pic>
    </p:spTree>
    <p:extLst>
      <p:ext uri="{BB962C8B-B14F-4D97-AF65-F5344CB8AC3E}">
        <p14:creationId xmlns:p14="http://schemas.microsoft.com/office/powerpoint/2010/main" val="1555868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67410-2013-4AF3-BF28-639F7F9D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Your account sample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B7C05DD0-7C20-4874-AF60-08E3E3A1B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444" y="1825625"/>
            <a:ext cx="7527112" cy="4351338"/>
          </a:xfrm>
          <a:prstGeom prst="rect">
            <a:avLst/>
          </a:prstGeom>
        </p:spPr>
      </p:pic>
      <p:sp>
        <p:nvSpPr>
          <p:cNvPr id="5" name="Rectangular Callout 5">
            <a:extLst>
              <a:ext uri="{FF2B5EF4-FFF2-40B4-BE49-F238E27FC236}">
                <a16:creationId xmlns:a16="http://schemas.microsoft.com/office/drawing/2014/main" id="{E86DDC39-ED32-4D28-BB0D-E74DD4472C2C}"/>
              </a:ext>
            </a:extLst>
          </p:cNvPr>
          <p:cNvSpPr/>
          <p:nvPr/>
        </p:nvSpPr>
        <p:spPr>
          <a:xfrm>
            <a:off x="6780598" y="96217"/>
            <a:ext cx="3645243" cy="1169640"/>
          </a:xfrm>
          <a:prstGeom prst="wedgeRectCallout">
            <a:avLst>
              <a:gd name="adj1" fmla="val -57151"/>
              <a:gd name="adj2" fmla="val 994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+mj-lt"/>
              </a:rPr>
              <a:t>Your ID: pseudonym </a:t>
            </a:r>
            <a:br>
              <a:rPr lang="en-US" altLang="ko-KR" sz="2400" dirty="0">
                <a:latin typeface="+mj-lt"/>
              </a:rPr>
            </a:br>
            <a:r>
              <a:rPr lang="en-US" altLang="ko-KR" sz="2400" dirty="0">
                <a:latin typeface="+mj-lt"/>
              </a:rPr>
              <a:t>(Using Docker’s generation mechanism)</a:t>
            </a:r>
            <a:endParaRPr lang="en-US" sz="2400" dirty="0">
              <a:latin typeface="+mj-lt"/>
            </a:endParaRP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668D3940-10DA-47C6-81BA-38BB7BC2FE6D}"/>
              </a:ext>
            </a:extLst>
          </p:cNvPr>
          <p:cNvSpPr/>
          <p:nvPr/>
        </p:nvSpPr>
        <p:spPr>
          <a:xfrm>
            <a:off x="7637849" y="2330450"/>
            <a:ext cx="2445952" cy="639960"/>
          </a:xfrm>
          <a:prstGeom prst="wedgeRectCallout">
            <a:avLst>
              <a:gd name="adj1" fmla="val -41473"/>
              <a:gd name="adj2" fmla="val 897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latin typeface="+mj-lt"/>
              </a:rPr>
              <a:t>Your API Key</a:t>
            </a:r>
            <a:endParaRPr lang="en-US" sz="2400" dirty="0">
              <a:latin typeface="+mj-lt"/>
            </a:endParaRPr>
          </a:p>
        </p:txBody>
      </p:sp>
      <p:sp>
        <p:nvSpPr>
          <p:cNvPr id="7" name="Rectangular Callout 5">
            <a:extLst>
              <a:ext uri="{FF2B5EF4-FFF2-40B4-BE49-F238E27FC236}">
                <a16:creationId xmlns:a16="http://schemas.microsoft.com/office/drawing/2014/main" id="{5A73C879-71F6-432E-91BB-523B714B383A}"/>
              </a:ext>
            </a:extLst>
          </p:cNvPr>
          <p:cNvSpPr/>
          <p:nvPr/>
        </p:nvSpPr>
        <p:spPr>
          <a:xfrm>
            <a:off x="7282248" y="5137150"/>
            <a:ext cx="2719001" cy="792360"/>
          </a:xfrm>
          <a:prstGeom prst="wedgeRectCallout">
            <a:avLst>
              <a:gd name="adj1" fmla="val -41473"/>
              <a:gd name="adj2" fmla="val 897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latin typeface="+mj-lt"/>
              </a:rPr>
              <a:t>Your SSH key will be attached!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2193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EBAF7-921F-D34B-AA5B-BDE94628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homepage: Home</a:t>
            </a:r>
          </a:p>
        </p:txBody>
      </p:sp>
      <p:pic>
        <p:nvPicPr>
          <p:cNvPr id="4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C7D8EF4F-2A33-9947-80EC-EC34885A6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845" y="1825625"/>
            <a:ext cx="10218310" cy="4351338"/>
          </a:xfrm>
          <a:prstGeom prst="rect">
            <a:avLst/>
          </a:prstGeom>
        </p:spPr>
      </p:pic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0AC8AEBE-9167-FF44-93A6-2F82153FC141}"/>
              </a:ext>
            </a:extLst>
          </p:cNvPr>
          <p:cNvSpPr/>
          <p:nvPr/>
        </p:nvSpPr>
        <p:spPr>
          <a:xfrm>
            <a:off x="1977080" y="2945161"/>
            <a:ext cx="3645243" cy="1169640"/>
          </a:xfrm>
          <a:prstGeom prst="wedgeRectCallout">
            <a:avLst>
              <a:gd name="adj1" fmla="val -51728"/>
              <a:gd name="adj2" fmla="val -1170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Click this</a:t>
            </a:r>
          </a:p>
        </p:txBody>
      </p:sp>
    </p:spTree>
    <p:extLst>
      <p:ext uri="{BB962C8B-B14F-4D97-AF65-F5344CB8AC3E}">
        <p14:creationId xmlns:p14="http://schemas.microsoft.com/office/powerpoint/2010/main" val="3977539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09D9-B872-8746-AFDD-BCDDD0AD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homepage: Lab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82AA00-2446-B744-A6B1-F512F8CC0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0494"/>
            <a:ext cx="10515600" cy="4021600"/>
          </a:xfrm>
        </p:spPr>
      </p:pic>
    </p:spTree>
    <p:extLst>
      <p:ext uri="{BB962C8B-B14F-4D97-AF65-F5344CB8AC3E}">
        <p14:creationId xmlns:p14="http://schemas.microsoft.com/office/powerpoint/2010/main" val="83558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0178-0C72-1C40-B3FF-9747FFBE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homepage: Lab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BFFBDBD-8FEB-0447-8878-C65F918D9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2923" y="1825625"/>
            <a:ext cx="9586154" cy="4351338"/>
          </a:xfrm>
        </p:spPr>
      </p:pic>
    </p:spTree>
    <p:extLst>
      <p:ext uri="{BB962C8B-B14F-4D97-AF65-F5344CB8AC3E}">
        <p14:creationId xmlns:p14="http://schemas.microsoft.com/office/powerpoint/2010/main" val="2529274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6CDA-B120-FA46-A904-92BBE76E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flag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C024C-5447-3E40-A1A1-88D74E42F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Format: ee595{...}</a:t>
            </a:r>
          </a:p>
          <a:p>
            <a:pPr lvl="1"/>
            <a:r>
              <a:rPr lang="en-US" dirty="0"/>
              <a:t>e.g., ee595{thi5_i5_s4mple_fla9_f0r_y0u}</a:t>
            </a:r>
          </a:p>
          <a:p>
            <a:endParaRPr lang="en-US" dirty="0"/>
          </a:p>
          <a:p>
            <a:r>
              <a:rPr lang="en-US" dirty="0"/>
              <a:t>Usually, locate at /ee595/[</a:t>
            </a:r>
            <a:r>
              <a:rPr lang="en-US" dirty="0" err="1"/>
              <a:t>lab_name</a:t>
            </a:r>
            <a:r>
              <a:rPr lang="en-US" dirty="0"/>
              <a:t>]/[</a:t>
            </a:r>
            <a:r>
              <a:rPr lang="en-US" dirty="0" err="1"/>
              <a:t>challenge_name</a:t>
            </a:r>
            <a:r>
              <a:rPr lang="en-US" dirty="0"/>
              <a:t>]/flag</a:t>
            </a:r>
          </a:p>
          <a:p>
            <a:pPr lvl="1"/>
            <a:r>
              <a:rPr lang="en-US" dirty="0"/>
              <a:t>e.g., /ee595/lab01/tut01-crackme/flag</a:t>
            </a:r>
          </a:p>
          <a:p>
            <a:pPr lvl="1"/>
            <a:endParaRPr lang="en-US" dirty="0"/>
          </a:p>
          <a:p>
            <a:r>
              <a:rPr lang="en-US" dirty="0"/>
              <a:t>Sometimes, a binary embeds the flag itself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bomlab</a:t>
            </a:r>
            <a:r>
              <a:rPr lang="en-US" dirty="0"/>
              <a:t> in lab01</a:t>
            </a:r>
          </a:p>
          <a:p>
            <a:pPr lvl="1"/>
            <a:endParaRPr lang="en-US" dirty="0"/>
          </a:p>
          <a:p>
            <a:r>
              <a:rPr lang="en-US" dirty="0"/>
              <a:t>If you cannot find where the flag is, don’t hesitate ask us</a:t>
            </a:r>
          </a:p>
        </p:txBody>
      </p:sp>
    </p:spTree>
    <p:extLst>
      <p:ext uri="{BB962C8B-B14F-4D97-AF65-F5344CB8AC3E}">
        <p14:creationId xmlns:p14="http://schemas.microsoft.com/office/powerpoint/2010/main" val="3988886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D3E0-914E-C94F-BDDA-90C9D20A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7F72B-D62E-B445-AC28-AF7476B37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Markdown format</a:t>
            </a:r>
          </a:p>
          <a:p>
            <a:pPr lvl="1"/>
            <a:r>
              <a:rPr lang="en-US" dirty="0">
                <a:hlinkClick r:id="rId2"/>
              </a:rPr>
              <a:t>Ref: https://guides.github.com/features/mastering-markdown/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should include</a:t>
            </a:r>
          </a:p>
          <a:p>
            <a:pPr lvl="1"/>
            <a:r>
              <a:rPr lang="en-US" dirty="0"/>
              <a:t>Vulnerability description</a:t>
            </a:r>
          </a:p>
          <a:p>
            <a:pPr lvl="1"/>
            <a:r>
              <a:rPr lang="en-US" dirty="0"/>
              <a:t>Summary of your exploit</a:t>
            </a:r>
          </a:p>
          <a:p>
            <a:pPr lvl="1"/>
            <a:r>
              <a:rPr lang="en-US" dirty="0"/>
              <a:t>Your exploit code</a:t>
            </a:r>
          </a:p>
          <a:p>
            <a:pPr lvl="1"/>
            <a:r>
              <a:rPr lang="en-US" dirty="0"/>
              <a:t>A way to reproduce your exploit</a:t>
            </a:r>
          </a:p>
          <a:p>
            <a:pPr lvl="1"/>
            <a:r>
              <a:rPr lang="en-US" altLang="ko-KR" dirty="0"/>
              <a:t>Collaborator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 concise yet precise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17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FAB068-78D1-4A83-9A00-C3FEC4AC6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Hint system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608645-366A-4F68-95A3-C34D9342A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37383"/>
            <a:ext cx="10515600" cy="1839579"/>
          </a:xfrm>
        </p:spPr>
        <p:txBody>
          <a:bodyPr/>
          <a:lstStyle/>
          <a:p>
            <a:r>
              <a:rPr lang="en-US" altLang="ko-KR" dirty="0"/>
              <a:t>Some challenges have hints for you.</a:t>
            </a:r>
          </a:p>
          <a:p>
            <a:r>
              <a:rPr lang="en-US" altLang="ko-KR" dirty="0"/>
              <a:t>If you want, feel free to open it!</a:t>
            </a:r>
            <a:endParaRPr lang="ko-KR" altLang="en-US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FC08A6EF-7B48-440B-9295-3B2F39F3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294" y="1769000"/>
            <a:ext cx="6910137" cy="24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28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2F2FAA-922D-4536-8D89-9F776899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CTF server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05A56C-67AB-4D04-BDA5-B9074AD0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err="1"/>
              <a:t>ssh</a:t>
            </a:r>
            <a:r>
              <a:rPr lang="en-US" altLang="ko-KR" dirty="0"/>
              <a:t> </a:t>
            </a:r>
            <a:r>
              <a:rPr lang="en-US" altLang="ko-KR" dirty="0">
                <a:hlinkClick r:id="rId3"/>
              </a:rPr>
              <a:t>YOUR_ID@teemo.kaist.ac.kr</a:t>
            </a:r>
            <a:r>
              <a:rPr lang="en-US" altLang="ko-KR" dirty="0"/>
              <a:t> –p 9000 –</a:t>
            </a:r>
            <a:r>
              <a:rPr lang="en-US" altLang="ko-KR" dirty="0" err="1"/>
              <a:t>i</a:t>
            </a:r>
            <a:r>
              <a:rPr lang="en-US" altLang="ko-KR" dirty="0"/>
              <a:t> YOUR_PRIVATE_KEY</a:t>
            </a:r>
          </a:p>
          <a:p>
            <a:endParaRPr lang="en-US" altLang="ko-KR" dirty="0"/>
          </a:p>
          <a:p>
            <a:r>
              <a:rPr lang="en-US" altLang="ko-KR" dirty="0"/>
              <a:t>cd /ee595/lab01</a:t>
            </a:r>
          </a:p>
          <a:p>
            <a:r>
              <a:rPr lang="en-US" altLang="ko-KR" dirty="0"/>
              <a:t>cat README</a:t>
            </a:r>
          </a:p>
        </p:txBody>
      </p:sp>
    </p:spTree>
    <p:extLst>
      <p:ext uri="{BB962C8B-B14F-4D97-AF65-F5344CB8AC3E}">
        <p14:creationId xmlns:p14="http://schemas.microsoft.com/office/powerpoint/2010/main" val="47823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1340-D0E8-254B-B16B-5D1C6FD8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Goal: Lean how hackers attack software vulnerabilities!</a:t>
            </a:r>
          </a:p>
        </p:txBody>
      </p:sp>
      <p:pic>
        <p:nvPicPr>
          <p:cNvPr id="5" name="Content Placeholder 4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90751DD7-0D8B-4D40-9326-5F5C0509D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23582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4FB8-57A1-5942-A3AC-5633FE13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take this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8752E-514A-5744-94C0-052CA4BA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study this topic seriously (e.g., research or job)</a:t>
            </a:r>
            <a:br>
              <a:rPr lang="en-US" dirty="0"/>
            </a:br>
            <a:r>
              <a:rPr lang="en-US" dirty="0"/>
              <a:t>	-&gt; You SHOULD take this!</a:t>
            </a:r>
          </a:p>
          <a:p>
            <a:endParaRPr lang="en-US" dirty="0"/>
          </a:p>
          <a:p>
            <a:r>
              <a:rPr lang="en-US" dirty="0"/>
              <a:t>If you are interested in this topic + you have enough free time</a:t>
            </a:r>
            <a:br>
              <a:rPr lang="en-US" dirty="0"/>
            </a:br>
            <a:r>
              <a:rPr lang="en-US" dirty="0"/>
              <a:t>	-&gt; Good to take! It would be fun!</a:t>
            </a:r>
          </a:p>
          <a:p>
            <a:endParaRPr lang="en-US" dirty="0"/>
          </a:p>
          <a:p>
            <a:r>
              <a:rPr lang="en-US" dirty="0"/>
              <a:t>If you are interested in this topic + your  schedule is tight</a:t>
            </a:r>
            <a:br>
              <a:rPr lang="en-US" dirty="0"/>
            </a:br>
            <a:r>
              <a:rPr lang="en-US" dirty="0"/>
              <a:t>	</a:t>
            </a:r>
            <a:r>
              <a:rPr lang="en-US"/>
              <a:t>-&gt; Think </a:t>
            </a:r>
            <a:r>
              <a:rPr lang="en-US" dirty="0"/>
              <a:t>carefully!</a:t>
            </a:r>
            <a:br>
              <a:rPr lang="en-US" dirty="0"/>
            </a:br>
            <a:r>
              <a:rPr lang="en-US" dirty="0"/>
              <a:t>	    This would be one of the toughest courses in your life!</a:t>
            </a:r>
          </a:p>
        </p:txBody>
      </p:sp>
    </p:spTree>
    <p:extLst>
      <p:ext uri="{BB962C8B-B14F-4D97-AF65-F5344CB8AC3E}">
        <p14:creationId xmlns:p14="http://schemas.microsoft.com/office/powerpoint/2010/main" val="182751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867B-1DCE-B14D-83A0-4DC992FE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Capture The Flag(CTF)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EFB27-3737-2C45-8C00-34F61C4FF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 game like puzzle solving</a:t>
            </a:r>
          </a:p>
          <a:p>
            <a:r>
              <a:rPr lang="en-US" dirty="0"/>
              <a:t>Types: Jeopardy, Attack and defense</a:t>
            </a:r>
          </a:p>
        </p:txBody>
      </p:sp>
      <p:pic>
        <p:nvPicPr>
          <p:cNvPr id="4" name="Content Placeholder 4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EA13CC75-DB73-CC49-973C-EA9B7924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27" y="3076831"/>
            <a:ext cx="4653660" cy="3262531"/>
          </a:xfrm>
          <a:prstGeom prst="rect">
            <a:avLst/>
          </a:prstGeom>
        </p:spPr>
      </p:pic>
      <p:pic>
        <p:nvPicPr>
          <p:cNvPr id="5" name="Picture 2" descr="DEF CON® Hacking Conference - Capture the Flag Archive">
            <a:extLst>
              <a:ext uri="{FF2B5EF4-FFF2-40B4-BE49-F238E27FC236}">
                <a16:creationId xmlns:a16="http://schemas.microsoft.com/office/drawing/2014/main" id="{860452F9-CBC0-FC42-8A2D-66876AB5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92" y="3118951"/>
            <a:ext cx="5252308" cy="313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533618-CC0D-9E49-B61F-BFFB84F00A1E}"/>
              </a:ext>
            </a:extLst>
          </p:cNvPr>
          <p:cNvSpPr/>
          <p:nvPr/>
        </p:nvSpPr>
        <p:spPr>
          <a:xfrm>
            <a:off x="691979" y="2953265"/>
            <a:ext cx="4992130" cy="353961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4747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B1FC-4F35-9C46-AC8F-C3049ECF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people are already enjoying CTF!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03E98DA-771F-1A47-AF98-DF53E85A4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3943"/>
            <a:ext cx="10515600" cy="4194702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266FD-A741-CA4D-81A6-978209EB4208}"/>
              </a:ext>
            </a:extLst>
          </p:cNvPr>
          <p:cNvSpPr txBox="1">
            <a:spLocks/>
          </p:cNvSpPr>
          <p:nvPr/>
        </p:nvSpPr>
        <p:spPr>
          <a:xfrm>
            <a:off x="9152237" y="6167569"/>
            <a:ext cx="2671119" cy="650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ref: </a:t>
            </a:r>
            <a:r>
              <a:rPr lang="en-US" sz="2000" dirty="0" err="1"/>
              <a:t>ctftime.org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021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6E50-3F63-A64A-86DF-19429B00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 am also one of them (from DEFCON CTF)</a:t>
            </a:r>
          </a:p>
        </p:txBody>
      </p:sp>
      <p:pic>
        <p:nvPicPr>
          <p:cNvPr id="5" name="Content Placeholder 4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90733E40-DEB6-124A-B138-E0DCBAFF3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031" y="1690688"/>
            <a:ext cx="10189769" cy="4458024"/>
          </a:xfr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9B1BA601-C341-8A4D-BB4E-03E2B899F2B0}"/>
              </a:ext>
            </a:extLst>
          </p:cNvPr>
          <p:cNvSpPr/>
          <p:nvPr/>
        </p:nvSpPr>
        <p:spPr>
          <a:xfrm>
            <a:off x="7335078" y="3180521"/>
            <a:ext cx="1570383" cy="1133061"/>
          </a:xfrm>
          <a:prstGeom prst="wedgeRectCallout">
            <a:avLst>
              <a:gd name="adj1" fmla="val -79127"/>
              <a:gd name="adj2" fmla="val -737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+mj-lt"/>
              </a:rPr>
              <a:t>ME </a:t>
            </a:r>
            <a:r>
              <a:rPr lang="en-US" sz="2400" dirty="0">
                <a:latin typeface="+mj-lt"/>
                <a:sym typeface="Wingdings" pitchFamily="2" charset="2"/>
              </a:rPr>
              <a:t>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54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3E97-FAF2-FD4C-912B-3CC09C7F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98C8-1AF9-F341-9696-6FB7DF1B2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Website: teemo.kaist.ac.kr</a:t>
            </a:r>
          </a:p>
          <a:p>
            <a:r>
              <a:rPr lang="en-US" dirty="0"/>
              <a:t>Instructor: Insu Yun (</a:t>
            </a:r>
            <a:r>
              <a:rPr lang="en-US" dirty="0">
                <a:hlinkClick r:id="rId3"/>
              </a:rPr>
              <a:t>insuyun@kaist.ac.kr</a:t>
            </a:r>
            <a:r>
              <a:rPr lang="en-US" dirty="0"/>
              <a:t>)</a:t>
            </a:r>
          </a:p>
          <a:p>
            <a:r>
              <a:rPr lang="en-US" dirty="0"/>
              <a:t>TA: </a:t>
            </a:r>
            <a:r>
              <a:rPr lang="en-US" altLang="ko-KR" dirty="0" err="1"/>
              <a:t>Changhun</a:t>
            </a:r>
            <a:r>
              <a:rPr lang="en-US" altLang="ko-KR" dirty="0"/>
              <a:t> Song (songch@kaist.ac.kr)</a:t>
            </a:r>
            <a:endParaRPr lang="en-US" dirty="0"/>
          </a:p>
          <a:p>
            <a:endParaRPr lang="en-US" dirty="0"/>
          </a:p>
          <a:p>
            <a:r>
              <a:rPr lang="en-US" dirty="0"/>
              <a:t>Piazza: </a:t>
            </a:r>
            <a:r>
              <a:rPr lang="en-US" dirty="0">
                <a:hlinkClick r:id="rId4"/>
              </a:rPr>
              <a:t>https://piazza.com/class/kjv59av4pi450v</a:t>
            </a:r>
            <a:endParaRPr lang="en-US" dirty="0"/>
          </a:p>
          <a:p>
            <a:pPr lvl="1"/>
            <a:r>
              <a:rPr lang="en-US" dirty="0"/>
              <a:t>Register now! Will use for announcing notice</a:t>
            </a:r>
          </a:p>
          <a:p>
            <a:r>
              <a:rPr lang="en-US" dirty="0"/>
              <a:t>Discord: </a:t>
            </a:r>
            <a:r>
              <a:rPr lang="en-US" dirty="0">
                <a:hlinkClick r:id="rId5"/>
              </a:rPr>
              <a:t>https://discord.gg/VRaCJ28B</a:t>
            </a:r>
            <a:endParaRPr lang="en-US" dirty="0"/>
          </a:p>
          <a:p>
            <a:pPr lvl="1"/>
            <a:r>
              <a:rPr lang="en-US" dirty="0"/>
              <a:t>Will use for tutorial + office hour</a:t>
            </a:r>
          </a:p>
          <a:p>
            <a:r>
              <a:rPr lang="en-US" altLang="ko-KR" dirty="0" err="1"/>
              <a:t>Teamviewer</a:t>
            </a:r>
            <a:r>
              <a:rPr lang="en-US" altLang="ko-KR" dirty="0"/>
              <a:t>: </a:t>
            </a:r>
            <a:r>
              <a:rPr lang="en-US" altLang="ko-KR" dirty="0">
                <a:hlinkClick r:id="rId6"/>
              </a:rPr>
              <a:t>https://www.teamviewer.com/en/</a:t>
            </a:r>
            <a:endParaRPr lang="en-US" altLang="ko-KR" dirty="0"/>
          </a:p>
          <a:p>
            <a:pPr lvl="1"/>
            <a:r>
              <a:rPr lang="en-US" altLang="ko-KR" dirty="0"/>
              <a:t>WARN: Don’t give your account information to others!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1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936C-AAEA-A649-9372-A37F1E2B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Office hour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3A601-0DF9-4843-867B-16AB6F032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Please participate in this poll: </a:t>
            </a:r>
            <a:r>
              <a:rPr lang="en-US" altLang="ko-KR" dirty="0">
                <a:hlinkClick r:id="rId3"/>
              </a:rPr>
              <a:t>https://doodle.com/poll/k9iqv5d6cmvbi3bn</a:t>
            </a:r>
            <a:endParaRPr lang="en-US" altLang="ko-KR" dirty="0"/>
          </a:p>
          <a:p>
            <a:endParaRPr lang="en-US" dirty="0"/>
          </a:p>
          <a:p>
            <a:r>
              <a:rPr lang="en-US" altLang="ko-KR" dirty="0"/>
              <a:t>Please come to discord at the office 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38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1076</Words>
  <Application>Microsoft Office PowerPoint</Application>
  <PresentationFormat>와이드스크린</PresentationFormat>
  <Paragraphs>166</Paragraphs>
  <Slides>28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Calibri</vt:lpstr>
      <vt:lpstr>Calibri Light</vt:lpstr>
      <vt:lpstr>Wingdings</vt:lpstr>
      <vt:lpstr>Office Theme</vt:lpstr>
      <vt:lpstr>Introduction</vt:lpstr>
      <vt:lpstr>Course Description</vt:lpstr>
      <vt:lpstr>Goal: Lean how hackers attack software vulnerabilities!</vt:lpstr>
      <vt:lpstr>Who should take this course?</vt:lpstr>
      <vt:lpstr>Through Capture The Flag(CTF)</vt:lpstr>
      <vt:lpstr>Many people are already enjoying CTF!</vt:lpstr>
      <vt:lpstr>I am also one of them (from DEFCON CTF)</vt:lpstr>
      <vt:lpstr>Course Information</vt:lpstr>
      <vt:lpstr>Office hour</vt:lpstr>
      <vt:lpstr>Topics</vt:lpstr>
      <vt:lpstr>3 types of lectures</vt:lpstr>
      <vt:lpstr>Course structures</vt:lpstr>
      <vt:lpstr>Lab scoring</vt:lpstr>
      <vt:lpstr>Grading</vt:lpstr>
      <vt:lpstr>Tips </vt:lpstr>
      <vt:lpstr>Tips (2)</vt:lpstr>
      <vt:lpstr>Misconduct policy</vt:lpstr>
      <vt:lpstr>About course material</vt:lpstr>
      <vt:lpstr>Ethical hacking</vt:lpstr>
      <vt:lpstr>Course homepage: Registration</vt:lpstr>
      <vt:lpstr>Your account sample</vt:lpstr>
      <vt:lpstr>Course homepage: Home</vt:lpstr>
      <vt:lpstr>Course homepage: Lab</vt:lpstr>
      <vt:lpstr>Course homepage: Lab</vt:lpstr>
      <vt:lpstr>Note on flag</vt:lpstr>
      <vt:lpstr>Write-up</vt:lpstr>
      <vt:lpstr>Hint system</vt:lpstr>
      <vt:lpstr>CTF server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5XX: Introduction</dc:title>
  <dc:creator>Yun, Insu</dc:creator>
  <cp:lastModifiedBy>insu</cp:lastModifiedBy>
  <cp:revision>152</cp:revision>
  <dcterms:created xsi:type="dcterms:W3CDTF">2021-01-10T07:29:13Z</dcterms:created>
  <dcterms:modified xsi:type="dcterms:W3CDTF">2021-02-28T05:54:28Z</dcterms:modified>
</cp:coreProperties>
</file>