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431" r:id="rId5"/>
    <p:sldId id="432" r:id="rId6"/>
    <p:sldId id="372" r:id="rId7"/>
    <p:sldId id="487" r:id="rId8"/>
    <p:sldId id="371" r:id="rId9"/>
    <p:sldId id="485" r:id="rId10"/>
    <p:sldId id="373" r:id="rId11"/>
    <p:sldId id="433" r:id="rId12"/>
    <p:sldId id="437" r:id="rId13"/>
    <p:sldId id="376" r:id="rId14"/>
    <p:sldId id="436" r:id="rId15"/>
    <p:sldId id="354" r:id="rId16"/>
    <p:sldId id="283" r:id="rId17"/>
    <p:sldId id="439" r:id="rId18"/>
    <p:sldId id="434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334" r:id="rId27"/>
    <p:sldId id="462" r:id="rId28"/>
    <p:sldId id="463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1" r:id="rId44"/>
    <p:sldId id="482" r:id="rId45"/>
    <p:sldId id="483" r:id="rId46"/>
    <p:sldId id="484" r:id="rId47"/>
    <p:sldId id="486" r:id="rId48"/>
    <p:sldId id="379" r:id="rId49"/>
    <p:sldId id="380" r:id="rId50"/>
    <p:sldId id="488" r:id="rId51"/>
    <p:sldId id="489" r:id="rId52"/>
    <p:sldId id="494" r:id="rId53"/>
    <p:sldId id="495" r:id="rId54"/>
    <p:sldId id="496" r:id="rId55"/>
    <p:sldId id="492" r:id="rId56"/>
    <p:sldId id="493" r:id="rId57"/>
    <p:sldId id="4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2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8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5F443-651B-4372-8F94-C239178835E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53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5F443-651B-4372-8F94-C239178835E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5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5F443-651B-4372-8F94-C239178835E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53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5F443-651B-4372-8F94-C239178835E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8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ghidra-sre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Reverse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(More 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lea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DWORD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</a:t>
            </a:r>
          </a:p>
          <a:p>
            <a:pPr lvl="1"/>
            <a:r>
              <a:rPr lang="en-US" dirty="0"/>
              <a:t>Load effective address;  Store ebp-4 to </a:t>
            </a:r>
            <a:r>
              <a:rPr lang="en-US" dirty="0" err="1"/>
              <a:t>eax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DWORD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</a:t>
            </a:r>
          </a:p>
          <a:p>
            <a:pPr lvl="1"/>
            <a:r>
              <a:rPr lang="en-US" dirty="0"/>
              <a:t>Move the value stored at address ebp-4 to </a:t>
            </a:r>
            <a:r>
              <a:rPr lang="en-US" dirty="0" err="1"/>
              <a:t>eax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DWORD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Store the value of </a:t>
            </a:r>
            <a:r>
              <a:rPr lang="en-US" dirty="0" err="1"/>
              <a:t>eax</a:t>
            </a:r>
            <a:r>
              <a:rPr lang="en-US" dirty="0"/>
              <a:t> to the address of ebp-4</a:t>
            </a:r>
          </a:p>
        </p:txBody>
      </p:sp>
    </p:spTree>
    <p:extLst>
      <p:ext uri="{BB962C8B-B14F-4D97-AF65-F5344CB8AC3E}">
        <p14:creationId xmlns:p14="http://schemas.microsoft.com/office/powerpoint/2010/main" val="245775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(More 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DWORD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</a:t>
            </a:r>
          </a:p>
          <a:p>
            <a:pPr lvl="1"/>
            <a:r>
              <a:rPr lang="en-US" dirty="0"/>
              <a:t>Move 4 bytes stored at address ebp-4 to </a:t>
            </a:r>
            <a:r>
              <a:rPr lang="en-US" dirty="0" err="1"/>
              <a:t>eax</a:t>
            </a:r>
            <a:br>
              <a:rPr lang="en-US" dirty="0">
                <a:ea typeface="Courier New" charset="0"/>
                <a:cs typeface="Courier New" charset="0"/>
              </a:rPr>
            </a:br>
            <a:endParaRPr lang="en-US" dirty="0"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ax,  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</a:t>
            </a:r>
          </a:p>
          <a:p>
            <a:pPr lvl="1"/>
            <a:r>
              <a:rPr lang="en-US" dirty="0"/>
              <a:t>Move 2 bytes stored at address ebp-4 to ax</a:t>
            </a:r>
          </a:p>
          <a:p>
            <a:pPr marL="457200" lvl="1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mov al,  BYTE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</a:t>
            </a:r>
          </a:p>
          <a:p>
            <a:pPr lvl="1"/>
            <a:r>
              <a:rPr lang="en-US" dirty="0"/>
              <a:t>Move 1 byte stored at address ebp-4 to al</a:t>
            </a:r>
            <a:endParaRPr lang="en-US" dirty="0">
              <a:ea typeface="Courier New" charset="0"/>
              <a:cs typeface="Courier New" charset="0"/>
            </a:endParaRPr>
          </a:p>
          <a:p>
            <a:pPr lvl="1"/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2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25FD-4BBC-B34F-A693-59565845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(Stack)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54E0-CE41-D64C-A97A-DFBFE932C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 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==  sub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mov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	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== mov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add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== mov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pop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8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(Control flow)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cmp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DWORD PTR [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– 4],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0x1234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Compare the value of the address ebp-4 to 0x1234 and set EFLAGS</a:t>
            </a:r>
          </a:p>
          <a:p>
            <a:pPr lvl="1"/>
            <a:r>
              <a:rPr lang="en-US" dirty="0"/>
              <a:t>i.e., if (</a:t>
            </a:r>
            <a:r>
              <a:rPr lang="en-US" dirty="0" err="1"/>
              <a:t>i</a:t>
            </a:r>
            <a:r>
              <a:rPr lang="en-US" dirty="0"/>
              <a:t> == 0x1234)</a:t>
            </a:r>
          </a:p>
          <a:p>
            <a:r>
              <a:rPr lang="en-US" dirty="0"/>
              <a:t>Conditional jump</a:t>
            </a: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0x8048442 &lt;main+94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&gt; 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Equal or zero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0x8048442 &lt;main+94&gt;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Not equal or non-zero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</a:t>
            </a:r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0x8048442 &lt;main+94&gt;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Less or equal, signed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0x8048442 &lt;main+94&gt;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Below or equal, unsigned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</a:t>
            </a:r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0x8048442 &lt;main+94&gt;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Greater or equal, signed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j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dirty="0" err="1">
                <a:latin typeface="Courier New" charset="0"/>
                <a:ea typeface="Courier New" charset="0"/>
                <a:cs typeface="Courier New" charset="0"/>
              </a:rPr>
              <a:t>e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0x8048442 &lt;main+94&gt;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>
                <a:sym typeface="Wingdings" pitchFamily="2" charset="2"/>
              </a:rPr>
              <a:t> </a:t>
            </a:r>
            <a:r>
              <a:rPr lang="en-US" dirty="0"/>
              <a:t> Above or equal, unsigned</a:t>
            </a:r>
          </a:p>
        </p:txBody>
      </p:sp>
    </p:spTree>
    <p:extLst>
      <p:ext uri="{BB962C8B-B14F-4D97-AF65-F5344CB8AC3E}">
        <p14:creationId xmlns:p14="http://schemas.microsoft.com/office/powerpoint/2010/main" val="9716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61A1-F49A-574F-8540-46B8671B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(Control flow)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EF26-0C51-A140-A42E-E05B92EC6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Unconditional jump</a:t>
            </a:r>
          </a:p>
          <a:p>
            <a:pPr lvl="1"/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jmp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0x8048442 &lt;main+94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Function call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    0x8048426 &lt;add&gt;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Push a next instruction address (i.e., return address) to stack and jump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 == pop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Endianness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Byte order to store multi-byte data</a:t>
            </a:r>
          </a:p>
          <a:p>
            <a:pPr lvl="1"/>
            <a:r>
              <a:rPr lang="en-US" altLang="ko-KR" dirty="0"/>
              <a:t>Big Endian: Most significant byte </a:t>
            </a:r>
            <a:r>
              <a:rPr lang="en-US" altLang="ko-KR" dirty="0">
                <a:sym typeface="Wingdings" pitchFamily="2" charset="2"/>
              </a:rPr>
              <a:t>-&gt; Lowest address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Little Endian: Most significant byte -&gt; Highest address</a:t>
            </a:r>
            <a:br>
              <a:rPr lang="en-US" altLang="ko-KR" dirty="0">
                <a:sym typeface="Wingdings" pitchFamily="2" charset="2"/>
              </a:rPr>
            </a:br>
            <a:endParaRPr lang="en-US" altLang="ko-KR" dirty="0"/>
          </a:p>
          <a:p>
            <a:r>
              <a:rPr lang="en-US" altLang="ko-KR" dirty="0"/>
              <a:t>e.g., mov DWORD PTR [</a:t>
            </a:r>
            <a:r>
              <a:rPr lang="en-US" altLang="ko-KR" dirty="0" err="1"/>
              <a:t>eax</a:t>
            </a:r>
            <a:r>
              <a:rPr lang="en-US" altLang="ko-KR" dirty="0"/>
              <a:t>], 0x41424344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28676"/>
              </p:ext>
            </p:extLst>
          </p:nvPr>
        </p:nvGraphicFramePr>
        <p:xfrm>
          <a:off x="1869010" y="4217151"/>
          <a:ext cx="3567964" cy="1463040"/>
        </p:xfrm>
        <a:graphic>
          <a:graphicData uri="http://schemas.openxmlformats.org/drawingml/2006/table">
            <a:tbl>
              <a:tblPr/>
              <a:tblGrid>
                <a:gridCol w="206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0x08048003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0x44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0x08048002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0x43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0x08048001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0x42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0x08048000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0x41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01257" y="5732851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Consolas" panose="020B0609020204030204" pitchFamily="49" charset="0"/>
              </a:rPr>
              <a:t>Big Endian</a:t>
            </a:r>
            <a:endParaRPr lang="ko-KR" altLang="en-US" sz="2400" dirty="0"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372" y="5705511"/>
            <a:ext cx="266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Little Endian (x86)</a:t>
            </a:r>
            <a:endParaRPr lang="ko-KR" altLang="en-US" sz="2400" dirty="0">
              <a:solidFill>
                <a:srgbClr val="FF0000"/>
              </a:solidFill>
              <a:latin typeface="+mj-lt"/>
              <a:cs typeface="Consolas" panose="020B0609020204030204" pitchFamily="49" charset="0"/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1C42930F-E0B1-C943-9860-0D765C05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0419"/>
              </p:ext>
            </p:extLst>
          </p:nvPr>
        </p:nvGraphicFramePr>
        <p:xfrm>
          <a:off x="6275075" y="4210110"/>
          <a:ext cx="3567964" cy="1463040"/>
        </p:xfrm>
        <a:graphic>
          <a:graphicData uri="http://schemas.openxmlformats.org/drawingml/2006/table">
            <a:tbl>
              <a:tblPr/>
              <a:tblGrid>
                <a:gridCol w="206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0x08048003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0x41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0x08048002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0x42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0x08048001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0x43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0x08048000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0x44</a:t>
                      </a:r>
                      <a:endParaRPr lang="ko-KR" alt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Memory Layout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Stack</a:t>
            </a:r>
          </a:p>
          <a:p>
            <a:pPr lvl="1"/>
            <a:r>
              <a:rPr lang="en-US" altLang="ko-KR" dirty="0"/>
              <a:t>Local variables, call contexts, …</a:t>
            </a:r>
          </a:p>
          <a:p>
            <a:pPr lvl="1"/>
            <a:r>
              <a:rPr lang="en-US" altLang="ko-KR" dirty="0"/>
              <a:t>Up to 8MB in Linux by default</a:t>
            </a:r>
          </a:p>
          <a:p>
            <a:r>
              <a:rPr lang="en-US" altLang="ko-KR" dirty="0"/>
              <a:t>Heap</a:t>
            </a:r>
          </a:p>
          <a:p>
            <a:pPr lvl="1"/>
            <a:r>
              <a:rPr lang="en-US" altLang="ko-KR" dirty="0"/>
              <a:t>Dynamically allocated data</a:t>
            </a:r>
          </a:p>
          <a:p>
            <a:r>
              <a:rPr lang="en-US" altLang="ko-KR" dirty="0"/>
              <a:t>.data</a:t>
            </a:r>
          </a:p>
          <a:p>
            <a:pPr lvl="1"/>
            <a:r>
              <a:rPr lang="en-US" altLang="ko-KR" dirty="0"/>
              <a:t>Readable/writeable global variables</a:t>
            </a:r>
          </a:p>
          <a:p>
            <a:r>
              <a:rPr lang="en-US" altLang="ko-KR" dirty="0"/>
              <a:t>.</a:t>
            </a:r>
            <a:r>
              <a:rPr lang="en-US" altLang="ko-KR" dirty="0" err="1"/>
              <a:t>rodata</a:t>
            </a:r>
            <a:endParaRPr lang="en-US" altLang="ko-KR" dirty="0"/>
          </a:p>
          <a:p>
            <a:pPr lvl="1"/>
            <a:r>
              <a:rPr lang="en-US" altLang="ko-KR" dirty="0"/>
              <a:t>Read-only data (e.g., “Hello World”)</a:t>
            </a:r>
          </a:p>
          <a:p>
            <a:r>
              <a:rPr lang="en-US" altLang="ko-KR" dirty="0"/>
              <a:t>.text</a:t>
            </a:r>
          </a:p>
          <a:p>
            <a:pPr lvl="1"/>
            <a:r>
              <a:rPr lang="en-US" altLang="ko-KR" dirty="0"/>
              <a:t>Read-only code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C0322-B0CF-264F-BF20-41995C0A269D}"/>
              </a:ext>
            </a:extLst>
          </p:cNvPr>
          <p:cNvSpPr/>
          <p:nvPr/>
        </p:nvSpPr>
        <p:spPr>
          <a:xfrm>
            <a:off x="7957751" y="1297459"/>
            <a:ext cx="2570206" cy="4411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A06187-DAD5-BB40-94A0-E3F022BA4D59}"/>
              </a:ext>
            </a:extLst>
          </p:cNvPr>
          <p:cNvGrpSpPr/>
          <p:nvPr/>
        </p:nvGrpSpPr>
        <p:grpSpPr>
          <a:xfrm>
            <a:off x="6363010" y="1149178"/>
            <a:ext cx="1563248" cy="4694892"/>
            <a:chOff x="6363010" y="1149178"/>
            <a:chExt cx="1563248" cy="46948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7284EB-478A-DA43-B40B-3BAE24BF3F13}"/>
                </a:ext>
              </a:extLst>
            </p:cNvPr>
            <p:cNvSpPr txBox="1"/>
            <p:nvPr/>
          </p:nvSpPr>
          <p:spPr>
            <a:xfrm>
              <a:off x="6363010" y="1149178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0xffffffff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87FE4D-F4CD-9244-9FAB-2AD7141C6357}"/>
                </a:ext>
              </a:extLst>
            </p:cNvPr>
            <p:cNvSpPr txBox="1"/>
            <p:nvPr/>
          </p:nvSpPr>
          <p:spPr>
            <a:xfrm>
              <a:off x="6363010" y="5008561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0x08048000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451A36-9378-374A-BEFE-2C5FE9050E7B}"/>
                </a:ext>
              </a:extLst>
            </p:cNvPr>
            <p:cNvSpPr txBox="1"/>
            <p:nvPr/>
          </p:nvSpPr>
          <p:spPr>
            <a:xfrm>
              <a:off x="6363010" y="5474738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0x00000000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A82912-4B2E-0D46-8C0C-49A6018D65C4}"/>
              </a:ext>
            </a:extLst>
          </p:cNvPr>
          <p:cNvSpPr/>
          <p:nvPr/>
        </p:nvSpPr>
        <p:spPr>
          <a:xfrm>
            <a:off x="7957751" y="1297459"/>
            <a:ext cx="2570206" cy="528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Stack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28EF9A-D15C-284B-B2E4-46BFB24ED308}"/>
              </a:ext>
            </a:extLst>
          </p:cNvPr>
          <p:cNvSpPr/>
          <p:nvPr/>
        </p:nvSpPr>
        <p:spPr>
          <a:xfrm>
            <a:off x="7957751" y="4695567"/>
            <a:ext cx="2570206" cy="497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.text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C05F4-2110-0746-9A28-B12CAC368EF1}"/>
              </a:ext>
            </a:extLst>
          </p:cNvPr>
          <p:cNvSpPr/>
          <p:nvPr/>
        </p:nvSpPr>
        <p:spPr>
          <a:xfrm>
            <a:off x="7957751" y="4197908"/>
            <a:ext cx="2570206" cy="497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.</a:t>
            </a:r>
            <a:r>
              <a:rPr lang="en-US" dirty="0" err="1">
                <a:latin typeface="+mj-lt"/>
              </a:rPr>
              <a:t>rodata</a:t>
            </a:r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C19254-92CB-C649-B9B5-BC97B1262D56}"/>
              </a:ext>
            </a:extLst>
          </p:cNvPr>
          <p:cNvSpPr/>
          <p:nvPr/>
        </p:nvSpPr>
        <p:spPr>
          <a:xfrm>
            <a:off x="7957751" y="3700249"/>
            <a:ext cx="2570206" cy="497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.data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36414-3021-EB4B-A80E-913E91A511B8}"/>
              </a:ext>
            </a:extLst>
          </p:cNvPr>
          <p:cNvSpPr/>
          <p:nvPr/>
        </p:nvSpPr>
        <p:spPr>
          <a:xfrm>
            <a:off x="7957751" y="3202590"/>
            <a:ext cx="2570206" cy="497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Heap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FA6EEDEB-AD66-B048-B7E5-08AAC5C78FA3}"/>
              </a:ext>
            </a:extLst>
          </p:cNvPr>
          <p:cNvSpPr/>
          <p:nvPr/>
        </p:nvSpPr>
        <p:spPr>
          <a:xfrm>
            <a:off x="9057503" y="2757958"/>
            <a:ext cx="432486" cy="442441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1B1FC31E-69AE-6546-8AFF-889AA6139721}"/>
              </a:ext>
            </a:extLst>
          </p:cNvPr>
          <p:cNvSpPr/>
          <p:nvPr/>
        </p:nvSpPr>
        <p:spPr>
          <a:xfrm flipV="1">
            <a:off x="9026611" y="1818737"/>
            <a:ext cx="432486" cy="47108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32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5C64-BC68-5A4C-A3EE-7723B53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53611-B103-F441-B63A-2A574AC2047D}"/>
              </a:ext>
            </a:extLst>
          </p:cNvPr>
          <p:cNvSpPr/>
          <p:nvPr/>
        </p:nvSpPr>
        <p:spPr>
          <a:xfrm>
            <a:off x="1025612" y="2026508"/>
            <a:ext cx="2125362" cy="389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26D7-3BAB-7741-99E2-BF92FC2FE2BE}"/>
              </a:ext>
            </a:extLst>
          </p:cNvPr>
          <p:cNvSpPr/>
          <p:nvPr/>
        </p:nvSpPr>
        <p:spPr>
          <a:xfrm>
            <a:off x="6969211" y="2094470"/>
            <a:ext cx="2570206" cy="133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02EE0E-62EA-9C49-8506-E45C01B44732}"/>
              </a:ext>
            </a:extLst>
          </p:cNvPr>
          <p:cNvGrpSpPr/>
          <p:nvPr/>
        </p:nvGrpSpPr>
        <p:grpSpPr>
          <a:xfrm>
            <a:off x="6096000" y="1909804"/>
            <a:ext cx="538930" cy="1703862"/>
            <a:chOff x="6096000" y="1909804"/>
            <a:chExt cx="538930" cy="17038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0E705F-6F62-EF43-B655-F11BCA91C830}"/>
                </a:ext>
              </a:extLst>
            </p:cNvPr>
            <p:cNvSpPr txBox="1"/>
            <p:nvPr/>
          </p:nvSpPr>
          <p:spPr>
            <a:xfrm>
              <a:off x="6096000" y="190980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ebp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064761-ADA7-AA44-8DB1-BF37F86A566D}"/>
                </a:ext>
              </a:extLst>
            </p:cNvPr>
            <p:cNvSpPr txBox="1"/>
            <p:nvPr/>
          </p:nvSpPr>
          <p:spPr>
            <a:xfrm>
              <a:off x="6096000" y="32443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esp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" name="Left Arrow 15">
            <a:extLst>
              <a:ext uri="{FF2B5EF4-FFF2-40B4-BE49-F238E27FC236}">
                <a16:creationId xmlns:a16="http://schemas.microsoft.com/office/drawing/2014/main" id="{2B02CCE4-1562-9746-84BC-67FE46D5B51B}"/>
              </a:ext>
            </a:extLst>
          </p:cNvPr>
          <p:cNvSpPr/>
          <p:nvPr/>
        </p:nvSpPr>
        <p:spPr>
          <a:xfrm>
            <a:off x="3338386" y="2341607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3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5C64-BC68-5A4C-A3EE-7723B53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53611-B103-F441-B63A-2A574AC2047D}"/>
              </a:ext>
            </a:extLst>
          </p:cNvPr>
          <p:cNvSpPr/>
          <p:nvPr/>
        </p:nvSpPr>
        <p:spPr>
          <a:xfrm>
            <a:off x="1025612" y="2026508"/>
            <a:ext cx="2125362" cy="389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26D7-3BAB-7741-99E2-BF92FC2FE2BE}"/>
              </a:ext>
            </a:extLst>
          </p:cNvPr>
          <p:cNvSpPr/>
          <p:nvPr/>
        </p:nvSpPr>
        <p:spPr>
          <a:xfrm>
            <a:off x="6969211" y="2094470"/>
            <a:ext cx="2570206" cy="133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FCAB5-A0C1-474C-BAC2-7A320E3562B2}"/>
              </a:ext>
            </a:extLst>
          </p:cNvPr>
          <p:cNvSpPr/>
          <p:nvPr/>
        </p:nvSpPr>
        <p:spPr>
          <a:xfrm>
            <a:off x="6969211" y="3429000"/>
            <a:ext cx="2570206" cy="13345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DE4D9686-6CD1-7947-88BB-987B42EF4BC7}"/>
              </a:ext>
            </a:extLst>
          </p:cNvPr>
          <p:cNvSpPr/>
          <p:nvPr/>
        </p:nvSpPr>
        <p:spPr>
          <a:xfrm>
            <a:off x="3338386" y="3682313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5FD0AB-08DC-D847-9208-00354416F90B}"/>
              </a:ext>
            </a:extLst>
          </p:cNvPr>
          <p:cNvGrpSpPr/>
          <p:nvPr/>
        </p:nvGrpSpPr>
        <p:grpSpPr>
          <a:xfrm>
            <a:off x="6096000" y="3244334"/>
            <a:ext cx="538930" cy="1703862"/>
            <a:chOff x="6096000" y="1909804"/>
            <a:chExt cx="538930" cy="17038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1EEB53-C2D5-EE40-A38D-3EEAA776FC33}"/>
                </a:ext>
              </a:extLst>
            </p:cNvPr>
            <p:cNvSpPr txBox="1"/>
            <p:nvPr/>
          </p:nvSpPr>
          <p:spPr>
            <a:xfrm>
              <a:off x="6096000" y="190980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ebp</a:t>
              </a:r>
              <a:endParaRPr lang="en-US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C2CCDC-BB0A-F14E-B1B0-7978E7461DEC}"/>
                </a:ext>
              </a:extLst>
            </p:cNvPr>
            <p:cNvSpPr txBox="1"/>
            <p:nvPr/>
          </p:nvSpPr>
          <p:spPr>
            <a:xfrm>
              <a:off x="6096000" y="32443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esp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18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5C64-BC68-5A4C-A3EE-7723B53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53611-B103-F441-B63A-2A574AC2047D}"/>
              </a:ext>
            </a:extLst>
          </p:cNvPr>
          <p:cNvSpPr/>
          <p:nvPr/>
        </p:nvSpPr>
        <p:spPr>
          <a:xfrm>
            <a:off x="1025612" y="2026508"/>
            <a:ext cx="2125362" cy="389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5DAC78B9-196A-9846-BEAD-FEEE076840E8}"/>
              </a:ext>
            </a:extLst>
          </p:cNvPr>
          <p:cNvSpPr/>
          <p:nvPr/>
        </p:nvSpPr>
        <p:spPr>
          <a:xfrm>
            <a:off x="3338386" y="5023019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26D7-3BAB-7741-99E2-BF92FC2FE2BE}"/>
              </a:ext>
            </a:extLst>
          </p:cNvPr>
          <p:cNvSpPr/>
          <p:nvPr/>
        </p:nvSpPr>
        <p:spPr>
          <a:xfrm>
            <a:off x="6969211" y="2094470"/>
            <a:ext cx="2570206" cy="133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FCAB5-A0C1-474C-BAC2-7A320E3562B2}"/>
              </a:ext>
            </a:extLst>
          </p:cNvPr>
          <p:cNvSpPr/>
          <p:nvPr/>
        </p:nvSpPr>
        <p:spPr>
          <a:xfrm>
            <a:off x="6969211" y="3429000"/>
            <a:ext cx="2570206" cy="13345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445BE-5611-2E4F-863C-7E29642796B3}"/>
              </a:ext>
            </a:extLst>
          </p:cNvPr>
          <p:cNvSpPr/>
          <p:nvPr/>
        </p:nvSpPr>
        <p:spPr>
          <a:xfrm>
            <a:off x="6969211" y="4763530"/>
            <a:ext cx="2570206" cy="13345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334E2A-D4CB-724A-A23B-D23AA954FD24}"/>
              </a:ext>
            </a:extLst>
          </p:cNvPr>
          <p:cNvGrpSpPr/>
          <p:nvPr/>
        </p:nvGrpSpPr>
        <p:grpSpPr>
          <a:xfrm>
            <a:off x="6096000" y="4578864"/>
            <a:ext cx="538930" cy="1703862"/>
            <a:chOff x="6096000" y="1909804"/>
            <a:chExt cx="538930" cy="17038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1AD8AD-23B8-F14D-A7D0-E55B921546D7}"/>
                </a:ext>
              </a:extLst>
            </p:cNvPr>
            <p:cNvSpPr txBox="1"/>
            <p:nvPr/>
          </p:nvSpPr>
          <p:spPr>
            <a:xfrm>
              <a:off x="6096000" y="190980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ebp</a:t>
              </a:r>
              <a:endParaRPr lang="en-US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39667-A8A8-E04F-BB6E-B8A33D8E8D33}"/>
                </a:ext>
              </a:extLst>
            </p:cNvPr>
            <p:cNvSpPr txBox="1"/>
            <p:nvPr/>
          </p:nvSpPr>
          <p:spPr>
            <a:xfrm>
              <a:off x="6096000" y="32443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esp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52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8B91-DA10-B346-816D-A42C3D40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reverse engineering?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CB995-C0ED-8640-BE0A-39D6006868EB}"/>
              </a:ext>
            </a:extLst>
          </p:cNvPr>
          <p:cNvGrpSpPr/>
          <p:nvPr/>
        </p:nvGrpSpPr>
        <p:grpSpPr>
          <a:xfrm>
            <a:off x="5638800" y="2106219"/>
            <a:ext cx="914400" cy="1282422"/>
            <a:chOff x="5428735" y="1874044"/>
            <a:chExt cx="914400" cy="1282422"/>
          </a:xfrm>
        </p:grpSpPr>
        <p:pic>
          <p:nvPicPr>
            <p:cNvPr id="7" name="Graphic 6" descr="Document outline">
              <a:extLst>
                <a:ext uri="{FF2B5EF4-FFF2-40B4-BE49-F238E27FC236}">
                  <a16:creationId xmlns:a16="http://schemas.microsoft.com/office/drawing/2014/main" id="{27F65D94-10BC-9A47-87A1-4D7442BB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8735" y="1874044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2CD304-AF88-0846-98D5-0EC5B9F3AD0C}"/>
                </a:ext>
              </a:extLst>
            </p:cNvPr>
            <p:cNvSpPr txBox="1"/>
            <p:nvPr/>
          </p:nvSpPr>
          <p:spPr>
            <a:xfrm>
              <a:off x="5528305" y="27871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+mj-lt"/>
                </a:rPr>
                <a:t>Code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EEEB7A-5BC1-1C4C-B92B-59B6A31B7375}"/>
              </a:ext>
            </a:extLst>
          </p:cNvPr>
          <p:cNvGrpSpPr/>
          <p:nvPr/>
        </p:nvGrpSpPr>
        <p:grpSpPr>
          <a:xfrm>
            <a:off x="9548020" y="2106219"/>
            <a:ext cx="914400" cy="1282422"/>
            <a:chOff x="9049264" y="1874044"/>
            <a:chExt cx="914400" cy="1282422"/>
          </a:xfrm>
        </p:grpSpPr>
        <p:pic>
          <p:nvPicPr>
            <p:cNvPr id="9" name="Graphic 8" descr="Binary with solid fill">
              <a:extLst>
                <a:ext uri="{FF2B5EF4-FFF2-40B4-BE49-F238E27FC236}">
                  <a16:creationId xmlns:a16="http://schemas.microsoft.com/office/drawing/2014/main" id="{9183B35A-2D11-5C40-90C3-0E4A1681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49264" y="1874044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EC6D6E-35B0-D342-8A3C-B28DA56F3715}"/>
                </a:ext>
              </a:extLst>
            </p:cNvPr>
            <p:cNvSpPr txBox="1"/>
            <p:nvPr/>
          </p:nvSpPr>
          <p:spPr>
            <a:xfrm>
              <a:off x="9094557" y="2787134"/>
              <a:ext cx="823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Binary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4AACF27-C196-5748-BB82-853CE7EBB3FB}"/>
              </a:ext>
            </a:extLst>
          </p:cNvPr>
          <p:cNvSpPr txBox="1"/>
          <p:nvPr/>
        </p:nvSpPr>
        <p:spPr>
          <a:xfrm>
            <a:off x="1830754" y="303232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Logic </a:t>
            </a:r>
          </a:p>
        </p:txBody>
      </p:sp>
      <p:pic>
        <p:nvPicPr>
          <p:cNvPr id="19" name="Content Placeholder 18" descr="Good Idea outline">
            <a:extLst>
              <a:ext uri="{FF2B5EF4-FFF2-40B4-BE49-F238E27FC236}">
                <a16:creationId xmlns:a16="http://schemas.microsoft.com/office/drawing/2014/main" id="{3F9B4094-4379-0040-B227-F236FB8E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9581" y="2191374"/>
            <a:ext cx="914400" cy="914400"/>
          </a:xfr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AE9AB-4F18-0F44-BE8E-3CA8721AA84E}"/>
              </a:ext>
            </a:extLst>
          </p:cNvPr>
          <p:cNvGrpSpPr/>
          <p:nvPr/>
        </p:nvGrpSpPr>
        <p:grpSpPr>
          <a:xfrm>
            <a:off x="5684091" y="4600294"/>
            <a:ext cx="914400" cy="1282422"/>
            <a:chOff x="5428735" y="1874044"/>
            <a:chExt cx="914400" cy="1282422"/>
          </a:xfrm>
        </p:grpSpPr>
        <p:pic>
          <p:nvPicPr>
            <p:cNvPr id="21" name="Graphic 20" descr="Document outline">
              <a:extLst>
                <a:ext uri="{FF2B5EF4-FFF2-40B4-BE49-F238E27FC236}">
                  <a16:creationId xmlns:a16="http://schemas.microsoft.com/office/drawing/2014/main" id="{DCF8FCA1-D4D5-B84F-949F-51C2286A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8735" y="1874044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0E2294-B3FD-E341-8971-E7ADC7C0030E}"/>
                </a:ext>
              </a:extLst>
            </p:cNvPr>
            <p:cNvSpPr txBox="1"/>
            <p:nvPr/>
          </p:nvSpPr>
          <p:spPr>
            <a:xfrm>
              <a:off x="5528305" y="27871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+mj-lt"/>
                </a:rPr>
                <a:t>Code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42B62F-B2D4-BA45-A2E1-49A0085FD7A7}"/>
              </a:ext>
            </a:extLst>
          </p:cNvPr>
          <p:cNvGrpSpPr/>
          <p:nvPr/>
        </p:nvGrpSpPr>
        <p:grpSpPr>
          <a:xfrm>
            <a:off x="9593311" y="4600294"/>
            <a:ext cx="914400" cy="1282422"/>
            <a:chOff x="9049264" y="1874044"/>
            <a:chExt cx="914400" cy="1282422"/>
          </a:xfrm>
        </p:grpSpPr>
        <p:pic>
          <p:nvPicPr>
            <p:cNvPr id="24" name="Graphic 23" descr="Binary with solid fill">
              <a:extLst>
                <a:ext uri="{FF2B5EF4-FFF2-40B4-BE49-F238E27FC236}">
                  <a16:creationId xmlns:a16="http://schemas.microsoft.com/office/drawing/2014/main" id="{F285D220-A5E5-AC4E-9F42-885A32CBE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49264" y="1874044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25B0C8-B9FC-6C4F-A936-13C89A1CE130}"/>
                </a:ext>
              </a:extLst>
            </p:cNvPr>
            <p:cNvSpPr txBox="1"/>
            <p:nvPr/>
          </p:nvSpPr>
          <p:spPr>
            <a:xfrm>
              <a:off x="9094557" y="2787134"/>
              <a:ext cx="823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Binary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0F4230-3790-B940-B2F9-C880140A3750}"/>
              </a:ext>
            </a:extLst>
          </p:cNvPr>
          <p:cNvSpPr txBox="1"/>
          <p:nvPr/>
        </p:nvSpPr>
        <p:spPr>
          <a:xfrm>
            <a:off x="1876045" y="552639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Logic </a:t>
            </a:r>
          </a:p>
        </p:txBody>
      </p:sp>
      <p:pic>
        <p:nvPicPr>
          <p:cNvPr id="27" name="Content Placeholder 18" descr="Good Idea outline">
            <a:extLst>
              <a:ext uri="{FF2B5EF4-FFF2-40B4-BE49-F238E27FC236}">
                <a16:creationId xmlns:a16="http://schemas.microsoft.com/office/drawing/2014/main" id="{EA0C90F6-1C8A-FB42-B531-29AF87F24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4872" y="4685449"/>
            <a:ext cx="914400" cy="9144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7B00D4-D6EA-BE41-9C0B-9D18EDEB402A}"/>
              </a:ext>
            </a:extLst>
          </p:cNvPr>
          <p:cNvCxnSpPr/>
          <p:nvPr/>
        </p:nvCxnSpPr>
        <p:spPr>
          <a:xfrm>
            <a:off x="2689272" y="2743202"/>
            <a:ext cx="284655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35562-B0E9-8042-97C0-0F444DF006C2}"/>
              </a:ext>
            </a:extLst>
          </p:cNvPr>
          <p:cNvCxnSpPr/>
          <p:nvPr/>
        </p:nvCxnSpPr>
        <p:spPr>
          <a:xfrm>
            <a:off x="6598491" y="2710250"/>
            <a:ext cx="2846555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B3FAC-76D9-4641-9777-8404C5D089FA}"/>
              </a:ext>
            </a:extLst>
          </p:cNvPr>
          <p:cNvCxnSpPr/>
          <p:nvPr/>
        </p:nvCxnSpPr>
        <p:spPr>
          <a:xfrm>
            <a:off x="6553200" y="5161007"/>
            <a:ext cx="2846555" cy="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C97736-5246-B74A-8C20-940EF3E8622D}"/>
              </a:ext>
            </a:extLst>
          </p:cNvPr>
          <p:cNvCxnSpPr/>
          <p:nvPr/>
        </p:nvCxnSpPr>
        <p:spPr>
          <a:xfrm>
            <a:off x="2689272" y="5161007"/>
            <a:ext cx="2846555" cy="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2B01D6F-7002-3C42-A716-01AC035CC643}"/>
              </a:ext>
            </a:extLst>
          </p:cNvPr>
          <p:cNvSpPr/>
          <p:nvPr/>
        </p:nvSpPr>
        <p:spPr>
          <a:xfrm>
            <a:off x="1198605" y="1690688"/>
            <a:ext cx="10243752" cy="2041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6037F7-B2EC-8F48-B408-3584B13A5D3C}"/>
              </a:ext>
            </a:extLst>
          </p:cNvPr>
          <p:cNvSpPr/>
          <p:nvPr/>
        </p:nvSpPr>
        <p:spPr>
          <a:xfrm>
            <a:off x="1198605" y="4100760"/>
            <a:ext cx="10243752" cy="2041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6F0391-2C46-264E-A139-ECF17EF69888}"/>
              </a:ext>
            </a:extLst>
          </p:cNvPr>
          <p:cNvSpPr txBox="1"/>
          <p:nvPr/>
        </p:nvSpPr>
        <p:spPr>
          <a:xfrm>
            <a:off x="1339446" y="1713999"/>
            <a:ext cx="199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Engineering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1ACB87-CC2A-8548-ABC4-8DEAC60108A3}"/>
              </a:ext>
            </a:extLst>
          </p:cNvPr>
          <p:cNvSpPr txBox="1"/>
          <p:nvPr/>
        </p:nvSpPr>
        <p:spPr>
          <a:xfrm>
            <a:off x="1339445" y="4160109"/>
            <a:ext cx="231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Reverse Engineering </a:t>
            </a:r>
          </a:p>
        </p:txBody>
      </p:sp>
    </p:spTree>
    <p:extLst>
      <p:ext uri="{BB962C8B-B14F-4D97-AF65-F5344CB8AC3E}">
        <p14:creationId xmlns:p14="http://schemas.microsoft.com/office/powerpoint/2010/main" val="22376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5C64-BC68-5A4C-A3EE-7723B53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53611-B103-F441-B63A-2A574AC2047D}"/>
              </a:ext>
            </a:extLst>
          </p:cNvPr>
          <p:cNvSpPr/>
          <p:nvPr/>
        </p:nvSpPr>
        <p:spPr>
          <a:xfrm>
            <a:off x="1025612" y="2026508"/>
            <a:ext cx="2125362" cy="389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26D7-3BAB-7741-99E2-BF92FC2FE2BE}"/>
              </a:ext>
            </a:extLst>
          </p:cNvPr>
          <p:cNvSpPr/>
          <p:nvPr/>
        </p:nvSpPr>
        <p:spPr>
          <a:xfrm>
            <a:off x="6969211" y="2094470"/>
            <a:ext cx="2570206" cy="133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FCAB5-A0C1-474C-BAC2-7A320E3562B2}"/>
              </a:ext>
            </a:extLst>
          </p:cNvPr>
          <p:cNvSpPr/>
          <p:nvPr/>
        </p:nvSpPr>
        <p:spPr>
          <a:xfrm>
            <a:off x="6969211" y="3429000"/>
            <a:ext cx="2570206" cy="13345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DE4D9686-6CD1-7947-88BB-987B42EF4BC7}"/>
              </a:ext>
            </a:extLst>
          </p:cNvPr>
          <p:cNvSpPr/>
          <p:nvPr/>
        </p:nvSpPr>
        <p:spPr>
          <a:xfrm>
            <a:off x="3338386" y="3682313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5FD0AB-08DC-D847-9208-00354416F90B}"/>
              </a:ext>
            </a:extLst>
          </p:cNvPr>
          <p:cNvGrpSpPr/>
          <p:nvPr/>
        </p:nvGrpSpPr>
        <p:grpSpPr>
          <a:xfrm>
            <a:off x="6096000" y="3244334"/>
            <a:ext cx="538930" cy="1703862"/>
            <a:chOff x="6096000" y="1909804"/>
            <a:chExt cx="538930" cy="17038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1EEB53-C2D5-EE40-A38D-3EEAA776FC33}"/>
                </a:ext>
              </a:extLst>
            </p:cNvPr>
            <p:cNvSpPr txBox="1"/>
            <p:nvPr/>
          </p:nvSpPr>
          <p:spPr>
            <a:xfrm>
              <a:off x="6096000" y="190980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ebp</a:t>
              </a:r>
              <a:endParaRPr lang="en-US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C2CCDC-BB0A-F14E-B1B0-7978E7461DEC}"/>
                </a:ext>
              </a:extLst>
            </p:cNvPr>
            <p:cNvSpPr txBox="1"/>
            <p:nvPr/>
          </p:nvSpPr>
          <p:spPr>
            <a:xfrm>
              <a:off x="6096000" y="32443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esp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48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5C64-BC68-5A4C-A3EE-7723B53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53611-B103-F441-B63A-2A574AC2047D}"/>
              </a:ext>
            </a:extLst>
          </p:cNvPr>
          <p:cNvSpPr/>
          <p:nvPr/>
        </p:nvSpPr>
        <p:spPr>
          <a:xfrm>
            <a:off x="1025612" y="2026508"/>
            <a:ext cx="2125362" cy="3892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826D7-3BAB-7741-99E2-BF92FC2FE2BE}"/>
              </a:ext>
            </a:extLst>
          </p:cNvPr>
          <p:cNvSpPr/>
          <p:nvPr/>
        </p:nvSpPr>
        <p:spPr>
          <a:xfrm>
            <a:off x="6969211" y="2094470"/>
            <a:ext cx="2570206" cy="1334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02EE0E-62EA-9C49-8506-E45C01B44732}"/>
              </a:ext>
            </a:extLst>
          </p:cNvPr>
          <p:cNvGrpSpPr/>
          <p:nvPr/>
        </p:nvGrpSpPr>
        <p:grpSpPr>
          <a:xfrm>
            <a:off x="6096000" y="1909804"/>
            <a:ext cx="538930" cy="1703862"/>
            <a:chOff x="6096000" y="1909804"/>
            <a:chExt cx="538930" cy="17038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0E705F-6F62-EF43-B655-F11BCA91C830}"/>
                </a:ext>
              </a:extLst>
            </p:cNvPr>
            <p:cNvSpPr txBox="1"/>
            <p:nvPr/>
          </p:nvSpPr>
          <p:spPr>
            <a:xfrm>
              <a:off x="6096000" y="190980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ebp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064761-ADA7-AA44-8DB1-BF37F86A566D}"/>
                </a:ext>
              </a:extLst>
            </p:cNvPr>
            <p:cNvSpPr txBox="1"/>
            <p:nvPr/>
          </p:nvSpPr>
          <p:spPr>
            <a:xfrm>
              <a:off x="6096000" y="3244334"/>
              <a:ext cx="538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j-lt"/>
                </a:rPr>
                <a:t>esp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6" name="Left Arrow 15">
            <a:extLst>
              <a:ext uri="{FF2B5EF4-FFF2-40B4-BE49-F238E27FC236}">
                <a16:creationId xmlns:a16="http://schemas.microsoft.com/office/drawing/2014/main" id="{2B02CCE4-1562-9746-84BC-67FE46D5B51B}"/>
              </a:ext>
            </a:extLst>
          </p:cNvPr>
          <p:cNvSpPr/>
          <p:nvPr/>
        </p:nvSpPr>
        <p:spPr>
          <a:xfrm>
            <a:off x="3338386" y="2341607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5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3958-1125-BD46-909C-D52360E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7" name="선">
            <a:extLst>
              <a:ext uri="{FF2B5EF4-FFF2-40B4-BE49-F238E27FC236}">
                <a16:creationId xmlns:a16="http://schemas.microsoft.com/office/drawing/2014/main" id="{236EFA46-A7F5-2242-87F7-D7AC1F67760F}"/>
              </a:ext>
            </a:extLst>
          </p:cNvPr>
          <p:cNvSpPr/>
          <p:nvPr/>
        </p:nvSpPr>
        <p:spPr>
          <a:xfrm flipV="1">
            <a:off x="8133932" y="2419517"/>
            <a:ext cx="1" cy="2921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9" name="선">
            <a:extLst>
              <a:ext uri="{FF2B5EF4-FFF2-40B4-BE49-F238E27FC236}">
                <a16:creationId xmlns:a16="http://schemas.microsoft.com/office/drawing/2014/main" id="{8CFE340B-5A62-9742-B64F-BAD8808B82BF}"/>
              </a:ext>
            </a:extLst>
          </p:cNvPr>
          <p:cNvSpPr/>
          <p:nvPr/>
        </p:nvSpPr>
        <p:spPr>
          <a:xfrm flipV="1">
            <a:off x="8121575" y="6502400"/>
            <a:ext cx="1" cy="255226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10" name="caller stack">
            <a:extLst>
              <a:ext uri="{FF2B5EF4-FFF2-40B4-BE49-F238E27FC236}">
                <a16:creationId xmlns:a16="http://schemas.microsoft.com/office/drawing/2014/main" id="{7FFEEFF5-1525-414F-A73A-A7F41D4156BF}"/>
              </a:ext>
            </a:extLst>
          </p:cNvPr>
          <p:cNvSpPr txBox="1"/>
          <p:nvPr/>
        </p:nvSpPr>
        <p:spPr>
          <a:xfrm>
            <a:off x="8341754" y="7667250"/>
            <a:ext cx="175689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caller stack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BB3073F-E8D5-4349-A9FA-52F20B451C7B}"/>
              </a:ext>
            </a:extLst>
          </p:cNvPr>
          <p:cNvGraphicFramePr>
            <a:graphicFrameLocks noGrp="1"/>
          </p:cNvGraphicFramePr>
          <p:nvPr/>
        </p:nvGraphicFramePr>
        <p:xfrm>
          <a:off x="4966216" y="749141"/>
          <a:ext cx="2038418" cy="524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418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Old </a:t>
                      </a:r>
                      <a:r>
                        <a:rPr lang="en-US" dirty="0" err="1">
                          <a:latin typeface="+mj-lt"/>
                        </a:rPr>
                        <a:t>ebp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611895-24DC-5D40-816E-1F06EA1FC4CE}"/>
              </a:ext>
            </a:extLst>
          </p:cNvPr>
          <p:cNvSpPr txBox="1"/>
          <p:nvPr/>
        </p:nvSpPr>
        <p:spPr>
          <a:xfrm>
            <a:off x="4286346" y="293443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ebp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C357-10AE-0C40-834E-F36C15F0CC09}"/>
              </a:ext>
            </a:extLst>
          </p:cNvPr>
          <p:cNvSpPr txBox="1"/>
          <p:nvPr/>
        </p:nvSpPr>
        <p:spPr>
          <a:xfrm>
            <a:off x="4356816" y="5627097"/>
            <a:ext cx="5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esp</a:t>
            </a:r>
            <a:endParaRPr lang="en-US" dirty="0">
              <a:latin typeface="+mj-lt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1784B151-B4D7-DC40-BC0A-D9800BF03E8E}"/>
              </a:ext>
            </a:extLst>
          </p:cNvPr>
          <p:cNvSpPr/>
          <p:nvPr/>
        </p:nvSpPr>
        <p:spPr>
          <a:xfrm>
            <a:off x="7328500" y="1478478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3958-1125-BD46-909C-D52360E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7" name="선">
            <a:extLst>
              <a:ext uri="{FF2B5EF4-FFF2-40B4-BE49-F238E27FC236}">
                <a16:creationId xmlns:a16="http://schemas.microsoft.com/office/drawing/2014/main" id="{236EFA46-A7F5-2242-87F7-D7AC1F67760F}"/>
              </a:ext>
            </a:extLst>
          </p:cNvPr>
          <p:cNvSpPr/>
          <p:nvPr/>
        </p:nvSpPr>
        <p:spPr>
          <a:xfrm flipV="1">
            <a:off x="8133932" y="2419517"/>
            <a:ext cx="1" cy="2921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9" name="선">
            <a:extLst>
              <a:ext uri="{FF2B5EF4-FFF2-40B4-BE49-F238E27FC236}">
                <a16:creationId xmlns:a16="http://schemas.microsoft.com/office/drawing/2014/main" id="{8CFE340B-5A62-9742-B64F-BAD8808B82BF}"/>
              </a:ext>
            </a:extLst>
          </p:cNvPr>
          <p:cNvSpPr/>
          <p:nvPr/>
        </p:nvSpPr>
        <p:spPr>
          <a:xfrm flipV="1">
            <a:off x="8121575" y="6502400"/>
            <a:ext cx="1" cy="255226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10" name="caller stack">
            <a:extLst>
              <a:ext uri="{FF2B5EF4-FFF2-40B4-BE49-F238E27FC236}">
                <a16:creationId xmlns:a16="http://schemas.microsoft.com/office/drawing/2014/main" id="{7FFEEFF5-1525-414F-A73A-A7F41D4156BF}"/>
              </a:ext>
            </a:extLst>
          </p:cNvPr>
          <p:cNvSpPr txBox="1"/>
          <p:nvPr/>
        </p:nvSpPr>
        <p:spPr>
          <a:xfrm>
            <a:off x="8341754" y="7667250"/>
            <a:ext cx="175689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caller stack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BB3073F-E8D5-4349-A9FA-52F20B451C7B}"/>
              </a:ext>
            </a:extLst>
          </p:cNvPr>
          <p:cNvGraphicFramePr>
            <a:graphicFrameLocks noGrp="1"/>
          </p:cNvGraphicFramePr>
          <p:nvPr/>
        </p:nvGraphicFramePr>
        <p:xfrm>
          <a:off x="4966216" y="749141"/>
          <a:ext cx="2038418" cy="524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418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Old </a:t>
                      </a:r>
                      <a:r>
                        <a:rPr lang="en-US" dirty="0" err="1">
                          <a:latin typeface="+mj-lt"/>
                        </a:rPr>
                        <a:t>ebp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611895-24DC-5D40-816E-1F06EA1FC4CE}"/>
              </a:ext>
            </a:extLst>
          </p:cNvPr>
          <p:cNvSpPr txBox="1"/>
          <p:nvPr/>
        </p:nvSpPr>
        <p:spPr>
          <a:xfrm>
            <a:off x="4286346" y="293443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ebp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C357-10AE-0C40-834E-F36C15F0CC09}"/>
              </a:ext>
            </a:extLst>
          </p:cNvPr>
          <p:cNvSpPr txBox="1"/>
          <p:nvPr/>
        </p:nvSpPr>
        <p:spPr>
          <a:xfrm>
            <a:off x="4356816" y="5627097"/>
            <a:ext cx="5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esp</a:t>
            </a:r>
            <a:endParaRPr lang="en-US" dirty="0">
              <a:latin typeface="+mj-lt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7C735EF1-C94B-6D40-B807-41BAC8A1BABE}"/>
              </a:ext>
            </a:extLst>
          </p:cNvPr>
          <p:cNvSpPr/>
          <p:nvPr/>
        </p:nvSpPr>
        <p:spPr>
          <a:xfrm>
            <a:off x="7328500" y="2269331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3958-1125-BD46-909C-D52360E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7" name="선">
            <a:extLst>
              <a:ext uri="{FF2B5EF4-FFF2-40B4-BE49-F238E27FC236}">
                <a16:creationId xmlns:a16="http://schemas.microsoft.com/office/drawing/2014/main" id="{236EFA46-A7F5-2242-87F7-D7AC1F67760F}"/>
              </a:ext>
            </a:extLst>
          </p:cNvPr>
          <p:cNvSpPr/>
          <p:nvPr/>
        </p:nvSpPr>
        <p:spPr>
          <a:xfrm flipV="1">
            <a:off x="8133932" y="2419517"/>
            <a:ext cx="1" cy="2921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9" name="선">
            <a:extLst>
              <a:ext uri="{FF2B5EF4-FFF2-40B4-BE49-F238E27FC236}">
                <a16:creationId xmlns:a16="http://schemas.microsoft.com/office/drawing/2014/main" id="{8CFE340B-5A62-9742-B64F-BAD8808B82BF}"/>
              </a:ext>
            </a:extLst>
          </p:cNvPr>
          <p:cNvSpPr/>
          <p:nvPr/>
        </p:nvSpPr>
        <p:spPr>
          <a:xfrm flipV="1">
            <a:off x="8121575" y="6502400"/>
            <a:ext cx="1" cy="255226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10" name="caller stack">
            <a:extLst>
              <a:ext uri="{FF2B5EF4-FFF2-40B4-BE49-F238E27FC236}">
                <a16:creationId xmlns:a16="http://schemas.microsoft.com/office/drawing/2014/main" id="{7FFEEFF5-1525-414F-A73A-A7F41D4156BF}"/>
              </a:ext>
            </a:extLst>
          </p:cNvPr>
          <p:cNvSpPr txBox="1"/>
          <p:nvPr/>
        </p:nvSpPr>
        <p:spPr>
          <a:xfrm>
            <a:off x="8341754" y="7667250"/>
            <a:ext cx="175689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caller stack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BB3073F-E8D5-4349-A9FA-52F20B451C7B}"/>
              </a:ext>
            </a:extLst>
          </p:cNvPr>
          <p:cNvGraphicFramePr>
            <a:graphicFrameLocks noGrp="1"/>
          </p:cNvGraphicFramePr>
          <p:nvPr/>
        </p:nvGraphicFramePr>
        <p:xfrm>
          <a:off x="4966216" y="749141"/>
          <a:ext cx="2038418" cy="524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418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Old </a:t>
                      </a:r>
                      <a:r>
                        <a:rPr lang="en-US" dirty="0" err="1">
                          <a:latin typeface="+mj-lt"/>
                        </a:rPr>
                        <a:t>ebp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611895-24DC-5D40-816E-1F06EA1FC4CE}"/>
              </a:ext>
            </a:extLst>
          </p:cNvPr>
          <p:cNvSpPr txBox="1"/>
          <p:nvPr/>
        </p:nvSpPr>
        <p:spPr>
          <a:xfrm>
            <a:off x="4286346" y="293443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ebp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C357-10AE-0C40-834E-F36C15F0CC09}"/>
              </a:ext>
            </a:extLst>
          </p:cNvPr>
          <p:cNvSpPr txBox="1"/>
          <p:nvPr/>
        </p:nvSpPr>
        <p:spPr>
          <a:xfrm>
            <a:off x="4356816" y="5627097"/>
            <a:ext cx="5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esp</a:t>
            </a:r>
            <a:endParaRPr lang="en-US" dirty="0">
              <a:latin typeface="+mj-lt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9DA1B2EB-6BC4-E849-840E-872C648D6B66}"/>
              </a:ext>
            </a:extLst>
          </p:cNvPr>
          <p:cNvSpPr/>
          <p:nvPr/>
        </p:nvSpPr>
        <p:spPr>
          <a:xfrm>
            <a:off x="7328500" y="2869858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2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3958-1125-BD46-909C-D52360EF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sp>
        <p:nvSpPr>
          <p:cNvPr id="7" name="선">
            <a:extLst>
              <a:ext uri="{FF2B5EF4-FFF2-40B4-BE49-F238E27FC236}">
                <a16:creationId xmlns:a16="http://schemas.microsoft.com/office/drawing/2014/main" id="{236EFA46-A7F5-2242-87F7-D7AC1F67760F}"/>
              </a:ext>
            </a:extLst>
          </p:cNvPr>
          <p:cNvSpPr/>
          <p:nvPr/>
        </p:nvSpPr>
        <p:spPr>
          <a:xfrm flipV="1">
            <a:off x="8133932" y="2419517"/>
            <a:ext cx="1" cy="29210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9" name="선">
            <a:extLst>
              <a:ext uri="{FF2B5EF4-FFF2-40B4-BE49-F238E27FC236}">
                <a16:creationId xmlns:a16="http://schemas.microsoft.com/office/drawing/2014/main" id="{8CFE340B-5A62-9742-B64F-BAD8808B82BF}"/>
              </a:ext>
            </a:extLst>
          </p:cNvPr>
          <p:cNvSpPr/>
          <p:nvPr/>
        </p:nvSpPr>
        <p:spPr>
          <a:xfrm flipV="1">
            <a:off x="8121575" y="6502400"/>
            <a:ext cx="1" cy="255226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6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10" name="caller stack">
            <a:extLst>
              <a:ext uri="{FF2B5EF4-FFF2-40B4-BE49-F238E27FC236}">
                <a16:creationId xmlns:a16="http://schemas.microsoft.com/office/drawing/2014/main" id="{7FFEEFF5-1525-414F-A73A-A7F41D4156BF}"/>
              </a:ext>
            </a:extLst>
          </p:cNvPr>
          <p:cNvSpPr txBox="1"/>
          <p:nvPr/>
        </p:nvSpPr>
        <p:spPr>
          <a:xfrm>
            <a:off x="8341754" y="7667250"/>
            <a:ext cx="175689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caller stack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BB3073F-E8D5-4349-A9FA-52F20B451C7B}"/>
              </a:ext>
            </a:extLst>
          </p:cNvPr>
          <p:cNvGraphicFramePr>
            <a:graphicFrameLocks noGrp="1"/>
          </p:cNvGraphicFramePr>
          <p:nvPr/>
        </p:nvGraphicFramePr>
        <p:xfrm>
          <a:off x="4966216" y="749141"/>
          <a:ext cx="2038418" cy="524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418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Parameter1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Return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Old </a:t>
                      </a:r>
                      <a:r>
                        <a:rPr lang="en-US" dirty="0" err="1">
                          <a:latin typeface="+mj-lt"/>
                        </a:rPr>
                        <a:t>ebp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6559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Local variable 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611895-24DC-5D40-816E-1F06EA1FC4CE}"/>
              </a:ext>
            </a:extLst>
          </p:cNvPr>
          <p:cNvSpPr txBox="1"/>
          <p:nvPr/>
        </p:nvSpPr>
        <p:spPr>
          <a:xfrm>
            <a:off x="4286346" y="293443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ebp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BC357-10AE-0C40-834E-F36C15F0CC09}"/>
              </a:ext>
            </a:extLst>
          </p:cNvPr>
          <p:cNvSpPr txBox="1"/>
          <p:nvPr/>
        </p:nvSpPr>
        <p:spPr>
          <a:xfrm>
            <a:off x="4356816" y="5627097"/>
            <a:ext cx="5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j-lt"/>
              </a:rPr>
              <a:t>esp</a:t>
            </a:r>
            <a:endParaRPr lang="en-US" dirty="0">
              <a:latin typeface="+mj-lt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77B51339-9113-9346-834E-F16E84ADE0E8}"/>
              </a:ext>
            </a:extLst>
          </p:cNvPr>
          <p:cNvSpPr/>
          <p:nvPr/>
        </p:nvSpPr>
        <p:spPr>
          <a:xfrm>
            <a:off x="7328500" y="5340518"/>
            <a:ext cx="1013254" cy="55605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x86 Calling convention (GCC)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649097" cy="4351338"/>
          </a:xfrm>
        </p:spPr>
        <p:txBody>
          <a:bodyPr>
            <a:noAutofit/>
          </a:bodyPr>
          <a:lstStyle/>
          <a:p>
            <a:r>
              <a:rPr lang="en-US" altLang="ko-KR" dirty="0"/>
              <a:t>Function arguments </a:t>
            </a:r>
          </a:p>
          <a:p>
            <a:pPr lvl="1"/>
            <a:r>
              <a:rPr lang="en-US" altLang="ko-KR" dirty="0"/>
              <a:t>Save to stack</a:t>
            </a:r>
          </a:p>
          <a:p>
            <a:r>
              <a:rPr lang="en-US" altLang="ko-KR" dirty="0"/>
              <a:t>Return value</a:t>
            </a:r>
          </a:p>
          <a:p>
            <a:pPr lvl="1"/>
            <a:r>
              <a:rPr lang="en-US" altLang="ko-KR" dirty="0" err="1"/>
              <a:t>eax</a:t>
            </a:r>
            <a:endParaRPr lang="en-US" altLang="ko-KR" dirty="0"/>
          </a:p>
          <a:p>
            <a:r>
              <a:rPr lang="en-US" altLang="ko-KR" dirty="0"/>
              <a:t>Register preservation</a:t>
            </a:r>
          </a:p>
          <a:p>
            <a:pPr lvl="1"/>
            <a:r>
              <a:rPr lang="en-US" altLang="ko-KR" dirty="0"/>
              <a:t>Callee-saved: </a:t>
            </a:r>
            <a:r>
              <a:rPr lang="en-US" altLang="ko-KR" dirty="0" err="1"/>
              <a:t>ebp</a:t>
            </a:r>
            <a:r>
              <a:rPr lang="en-US" altLang="ko-KR" dirty="0"/>
              <a:t>, </a:t>
            </a:r>
            <a:r>
              <a:rPr lang="en-US" altLang="ko-KR" dirty="0" err="1"/>
              <a:t>edi</a:t>
            </a:r>
            <a:r>
              <a:rPr lang="en-US" altLang="ko-KR" dirty="0"/>
              <a:t>, </a:t>
            </a:r>
            <a:r>
              <a:rPr lang="en-US" altLang="ko-KR" dirty="0" err="1"/>
              <a:t>esi</a:t>
            </a:r>
            <a:r>
              <a:rPr lang="en-US" altLang="ko-KR" dirty="0"/>
              <a:t>, </a:t>
            </a:r>
            <a:r>
              <a:rPr lang="en-US" altLang="ko-KR" dirty="0" err="1"/>
              <a:t>ebx</a:t>
            </a:r>
            <a:endParaRPr lang="en-US" altLang="ko-KR" dirty="0"/>
          </a:p>
          <a:p>
            <a:pPr lvl="1"/>
            <a:r>
              <a:rPr lang="en-US" altLang="ko-KR" dirty="0"/>
              <a:t>Caller-saved: others</a:t>
            </a:r>
          </a:p>
        </p:txBody>
      </p:sp>
    </p:spTree>
    <p:extLst>
      <p:ext uri="{BB962C8B-B14F-4D97-AF65-F5344CB8AC3E}">
        <p14:creationId xmlns:p14="http://schemas.microsoft.com/office/powerpoint/2010/main" val="154061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DE02-0123-7A4A-9253-5468B477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25DCF-5895-1A48-9E8D-3478AD8952BA}"/>
              </a:ext>
            </a:extLst>
          </p:cNvPr>
          <p:cNvSpPr/>
          <p:nvPr/>
        </p:nvSpPr>
        <p:spPr>
          <a:xfrm>
            <a:off x="356282" y="2160844"/>
            <a:ext cx="4116860" cy="3013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add(a,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</p:spTree>
    <p:extLst>
      <p:ext uri="{BB962C8B-B14F-4D97-AF65-F5344CB8AC3E}">
        <p14:creationId xmlns:p14="http://schemas.microsoft.com/office/powerpoint/2010/main" val="258430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3274545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59282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B4A60B01-D75B-104A-BD0E-050E96D08947}"/>
              </a:ext>
            </a:extLst>
          </p:cNvPr>
          <p:cNvSpPr/>
          <p:nvPr/>
        </p:nvSpPr>
        <p:spPr>
          <a:xfrm>
            <a:off x="10565025" y="2545492"/>
            <a:ext cx="947353" cy="531345"/>
          </a:xfrm>
          <a:prstGeom prst="wedgeRectCallout">
            <a:avLst>
              <a:gd name="adj1" fmla="val -82360"/>
              <a:gd name="adj2" fmla="val 676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308920" y="1240449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2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349697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5646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308920" y="1759437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5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82E-0EAB-2342-9F09-402C9369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Reverse engineering is challenging due to loss of information</a:t>
            </a:r>
          </a:p>
        </p:txBody>
      </p:sp>
      <p:pic>
        <p:nvPicPr>
          <p:cNvPr id="17" name="Content Placeholder 16" descr="Text&#10;&#10;Description automatically generated">
            <a:extLst>
              <a:ext uri="{FF2B5EF4-FFF2-40B4-BE49-F238E27FC236}">
                <a16:creationId xmlns:a16="http://schemas.microsoft.com/office/drawing/2014/main" id="{1BCCE967-A76B-6D41-BAA1-722EF2D9A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8750" y="2439194"/>
            <a:ext cx="4508500" cy="31242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9F0392-A031-9B4B-BC0D-4D6B88831E11}"/>
              </a:ext>
            </a:extLst>
          </p:cNvPr>
          <p:cNvSpPr/>
          <p:nvPr/>
        </p:nvSpPr>
        <p:spPr>
          <a:xfrm>
            <a:off x="838200" y="2986454"/>
            <a:ext cx="5043616" cy="1997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decode_string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str, </a:t>
            </a:r>
            <a:r>
              <a:rPr lang="en-US" sz="15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XOR string with a given length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str 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^=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str</a:t>
            </a:r>
            <a:r>
              <a:rPr lang="en-US" sz="15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8A9CF588-D98D-9C4E-A4AA-5F58209F48B9}"/>
              </a:ext>
            </a:extLst>
          </p:cNvPr>
          <p:cNvSpPr/>
          <p:nvPr/>
        </p:nvSpPr>
        <p:spPr>
          <a:xfrm>
            <a:off x="9045146" y="2959443"/>
            <a:ext cx="1972104" cy="469557"/>
          </a:xfrm>
          <a:prstGeom prst="wedgeRectCallout">
            <a:avLst>
              <a:gd name="adj1" fmla="val -74092"/>
              <a:gd name="adj2" fmla="val 9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No comment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1B6E3BD1-0946-CB44-90D8-33387534354B}"/>
              </a:ext>
            </a:extLst>
          </p:cNvPr>
          <p:cNvSpPr/>
          <p:nvPr/>
        </p:nvSpPr>
        <p:spPr>
          <a:xfrm>
            <a:off x="7282249" y="1429683"/>
            <a:ext cx="1972104" cy="630860"/>
          </a:xfrm>
          <a:prstGeom prst="wedgeRectCallout">
            <a:avLst>
              <a:gd name="adj1" fmla="val 21775"/>
              <a:gd name="adj2" fmla="val 1062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No variable or function names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2C27C0D-32DE-B441-8EB6-09B02EBB711F}"/>
              </a:ext>
            </a:extLst>
          </p:cNvPr>
          <p:cNvSpPr/>
          <p:nvPr/>
        </p:nvSpPr>
        <p:spPr>
          <a:xfrm>
            <a:off x="9438503" y="4793199"/>
            <a:ext cx="1972104" cy="630860"/>
          </a:xfrm>
          <a:prstGeom prst="wedgeRectCallout">
            <a:avLst>
              <a:gd name="adj1" fmla="val -27725"/>
              <a:gd name="adj2" fmla="val -1013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Ambiguous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4026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3731748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1883007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65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3954171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282212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5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4164239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64337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282212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87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4386664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03023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282212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4633802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05102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332875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0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4843870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93350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3823026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18788-D6D4-C441-8237-146DF0A4612D}"/>
              </a:ext>
            </a:extLst>
          </p:cNvPr>
          <p:cNvSpPr/>
          <p:nvPr/>
        </p:nvSpPr>
        <p:spPr>
          <a:xfrm>
            <a:off x="4913872" y="4868582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9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1186259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40064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434201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1433398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17787"/>
              </p:ext>
            </p:extLst>
          </p:nvPr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71849" y="484863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274130" y="1611842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50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1643465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96563" y="5021628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305448" y="4787526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97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1878246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96563" y="5021628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305448" y="4787526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C562AB59-BF0E-9841-808D-829C853AC2D8}"/>
              </a:ext>
            </a:extLst>
          </p:cNvPr>
          <p:cNvSpPr/>
          <p:nvPr/>
        </p:nvSpPr>
        <p:spPr>
          <a:xfrm>
            <a:off x="9811264" y="895875"/>
            <a:ext cx="1421027" cy="568411"/>
          </a:xfrm>
          <a:prstGeom prst="wedgeRectCallout">
            <a:avLst>
              <a:gd name="adj1" fmla="val -75263"/>
              <a:gd name="adj2" fmla="val 71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13756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1778-6D46-884B-8FA8-344C62BA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vs Dynamic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65EC-306F-B140-9E70-35C7B507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analysis: Read and understand binary</a:t>
            </a:r>
          </a:p>
          <a:p>
            <a:pPr marL="457200" lvl="1" indent="0">
              <a:buNone/>
            </a:pPr>
            <a:r>
              <a:rPr lang="en-US" dirty="0"/>
              <a:t>+ Give deep understanding </a:t>
            </a:r>
            <a:br>
              <a:rPr lang="en-US" dirty="0"/>
            </a:br>
            <a:r>
              <a:rPr lang="en-US" dirty="0"/>
              <a:t>(e.g., FUN_100000e20 == </a:t>
            </a:r>
            <a:r>
              <a:rPr lang="en-US" dirty="0" err="1"/>
              <a:t>decode_string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	+ Can find an input to make ”Hello World”)</a:t>
            </a:r>
            <a:br>
              <a:rPr lang="en-US" dirty="0"/>
            </a:br>
            <a:r>
              <a:rPr lang="en-US" dirty="0"/>
              <a:t>- Time consuming</a:t>
            </a:r>
          </a:p>
          <a:p>
            <a:pPr marL="457200" lvl="1" indent="0">
              <a:buNone/>
            </a:pPr>
            <a:r>
              <a:rPr lang="en-US" dirty="0"/>
              <a:t>- Error-prone</a:t>
            </a:r>
          </a:p>
          <a:p>
            <a:r>
              <a:rPr lang="en-US" dirty="0"/>
              <a:t>Dynamic analysis: Run and infer from results</a:t>
            </a:r>
          </a:p>
          <a:p>
            <a:pPr marL="457200" lvl="1" indent="0">
              <a:buNone/>
            </a:pPr>
            <a:r>
              <a:rPr lang="en-US" dirty="0"/>
              <a:t>+ Understand logic without expensive analysis</a:t>
            </a:r>
            <a:br>
              <a:rPr lang="en-US" dirty="0"/>
            </a:br>
            <a:r>
              <a:rPr lang="en-US" dirty="0"/>
              <a:t>	(e.g., FUN_ 100000e20(cryptic, 12) gives us “Hello World”,</a:t>
            </a:r>
            <a:br>
              <a:rPr lang="en-US" dirty="0"/>
            </a:br>
            <a:r>
              <a:rPr lang="en-US" dirty="0"/>
              <a:t>	          </a:t>
            </a:r>
            <a:r>
              <a:rPr lang="en-US" dirty="0">
                <a:sym typeface="Wingdings" pitchFamily="2" charset="2"/>
              </a:rPr>
              <a:t>=&gt; </a:t>
            </a:r>
            <a:r>
              <a:rPr lang="en-US" dirty="0"/>
              <a:t>FUN_ 100000e20 == </a:t>
            </a:r>
            <a:r>
              <a:rPr lang="en-US" dirty="0" err="1"/>
              <a:t>decode_string</a:t>
            </a:r>
            <a:r>
              <a:rPr lang="en-US" dirty="0"/>
              <a:t>?)</a:t>
            </a:r>
          </a:p>
          <a:p>
            <a:pPr marL="457200" lvl="1" indent="0">
              <a:buNone/>
            </a:pPr>
            <a:r>
              <a:rPr lang="en-US" dirty="0"/>
              <a:t>- Shallow understanding</a:t>
            </a:r>
          </a:p>
        </p:txBody>
      </p:sp>
      <p:pic>
        <p:nvPicPr>
          <p:cNvPr id="5" name="Content Placeholder 16" descr="Text&#10;&#10;Description automatically generated">
            <a:extLst>
              <a:ext uri="{FF2B5EF4-FFF2-40B4-BE49-F238E27FC236}">
                <a16:creationId xmlns:a16="http://schemas.microsoft.com/office/drawing/2014/main" id="{3CD2FB9E-7AB4-1F4D-BAC0-BFD04247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478092"/>
            <a:ext cx="4508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42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211302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96563" y="5021628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305448" y="4787526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C562AB59-BF0E-9841-808D-829C853AC2D8}"/>
              </a:ext>
            </a:extLst>
          </p:cNvPr>
          <p:cNvSpPr/>
          <p:nvPr/>
        </p:nvSpPr>
        <p:spPr>
          <a:xfrm>
            <a:off x="9786551" y="1155367"/>
            <a:ext cx="1421027" cy="568411"/>
          </a:xfrm>
          <a:prstGeom prst="wedgeRectCallout">
            <a:avLst>
              <a:gd name="adj1" fmla="val -75263"/>
              <a:gd name="adj2" fmla="val 71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</p:txBody>
      </p:sp>
    </p:spTree>
    <p:extLst>
      <p:ext uri="{BB962C8B-B14F-4D97-AF65-F5344CB8AC3E}">
        <p14:creationId xmlns:p14="http://schemas.microsoft.com/office/powerpoint/2010/main" val="2787096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2360167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296563" y="5021628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305448" y="4787526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C562AB59-BF0E-9841-808D-829C853AC2D8}"/>
              </a:ext>
            </a:extLst>
          </p:cNvPr>
          <p:cNvSpPr/>
          <p:nvPr/>
        </p:nvSpPr>
        <p:spPr>
          <a:xfrm>
            <a:off x="9786551" y="1538431"/>
            <a:ext cx="1853514" cy="568411"/>
          </a:xfrm>
          <a:prstGeom prst="wedgeRectCallout">
            <a:avLst>
              <a:gd name="adj1" fmla="val -75263"/>
              <a:gd name="adj2" fmla="val 711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7 + 3 = 10</a:t>
            </a:r>
          </a:p>
        </p:txBody>
      </p:sp>
    </p:spTree>
    <p:extLst>
      <p:ext uri="{BB962C8B-B14F-4D97-AF65-F5344CB8AC3E}">
        <p14:creationId xmlns:p14="http://schemas.microsoft.com/office/powerpoint/2010/main" val="3364716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2570234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415184" y="4381827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414273" y="173751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64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5091022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415184" y="3850484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414273" y="173751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09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5313445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415184" y="278779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414273" y="173751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39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5535871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415184" y="2787795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F9AA0-BB1E-4C49-A209-F2EFD26E72B0}"/>
              </a:ext>
            </a:extLst>
          </p:cNvPr>
          <p:cNvSpPr txBox="1"/>
          <p:nvPr/>
        </p:nvSpPr>
        <p:spPr>
          <a:xfrm>
            <a:off x="414273" y="1737510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01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20F1F-4008-7047-9997-6F27FD99AE5F}"/>
              </a:ext>
            </a:extLst>
          </p:cNvPr>
          <p:cNvSpPr/>
          <p:nvPr/>
        </p:nvSpPr>
        <p:spPr>
          <a:xfrm>
            <a:off x="4913872" y="5758294"/>
            <a:ext cx="6429630" cy="2347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6E9786EA-C91A-9447-81B6-8E7B4740DB76}"/>
              </a:ext>
            </a:extLst>
          </p:cNvPr>
          <p:cNvGraphicFramePr>
            <a:graphicFrameLocks noGrp="1"/>
          </p:cNvGraphicFramePr>
          <p:nvPr/>
        </p:nvGraphicFramePr>
        <p:xfrm>
          <a:off x="1255071" y="639087"/>
          <a:ext cx="3160415" cy="5740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0415">
                  <a:extLst>
                    <a:ext uri="{9D8B030D-6E8A-4147-A177-3AD203B41FA5}">
                      <a16:colId xmlns:a16="http://schemas.microsoft.com/office/drawing/2014/main" val="592824540"/>
                    </a:ext>
                  </a:extLst>
                </a:gridCol>
              </a:tblGrid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49064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en-US" dirty="0">
                          <a:latin typeface="+mj-lt"/>
                          <a:cs typeface="Courier New" panose="02070309020205020404" pitchFamily="49" charset="0"/>
                        </a:rPr>
                        <a:t>’s r</a:t>
                      </a:r>
                      <a:r>
                        <a:rPr lang="en-US" dirty="0">
                          <a:latin typeface="+mj-lt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23131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29793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10576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02876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5222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60340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eturn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426097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’s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 old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Courier New" panose="02070309020205020404" pitchFamily="49" charset="0"/>
                        </a:rPr>
                        <a:t>ebp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891235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475211"/>
                  </a:ext>
                </a:extLst>
              </a:tr>
              <a:tr h="521861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9393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03EF9D-2B4A-DC4D-9D9F-85AD47C91B81}"/>
              </a:ext>
            </a:extLst>
          </p:cNvPr>
          <p:cNvSpPr txBox="1"/>
          <p:nvPr/>
        </p:nvSpPr>
        <p:spPr>
          <a:xfrm>
            <a:off x="415184" y="1243191"/>
            <a:ext cx="7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x86 Calling convention (GCC)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649097" cy="4351338"/>
          </a:xfrm>
        </p:spPr>
        <p:txBody>
          <a:bodyPr>
            <a:noAutofit/>
          </a:bodyPr>
          <a:lstStyle/>
          <a:p>
            <a:r>
              <a:rPr lang="en-US" altLang="ko-KR" dirty="0"/>
              <a:t>Function arguments </a:t>
            </a:r>
          </a:p>
          <a:p>
            <a:pPr lvl="1"/>
            <a:r>
              <a:rPr lang="en-US" altLang="ko-KR" dirty="0"/>
              <a:t>Save to stack</a:t>
            </a:r>
          </a:p>
          <a:p>
            <a:r>
              <a:rPr lang="en-US" altLang="ko-KR" dirty="0"/>
              <a:t>Return value</a:t>
            </a:r>
          </a:p>
          <a:p>
            <a:pPr lvl="1"/>
            <a:r>
              <a:rPr lang="en-US" altLang="ko-KR" dirty="0" err="1"/>
              <a:t>eax</a:t>
            </a:r>
            <a:endParaRPr lang="en-US" altLang="ko-KR" dirty="0"/>
          </a:p>
          <a:p>
            <a:r>
              <a:rPr lang="en-US" altLang="ko-KR" dirty="0"/>
              <a:t>Register preservation</a:t>
            </a:r>
          </a:p>
          <a:p>
            <a:pPr lvl="1"/>
            <a:r>
              <a:rPr lang="en-US" altLang="ko-KR" dirty="0"/>
              <a:t>Callee-saved: </a:t>
            </a:r>
            <a:r>
              <a:rPr lang="en-US" altLang="ko-KR" dirty="0" err="1"/>
              <a:t>ebp</a:t>
            </a:r>
            <a:r>
              <a:rPr lang="en-US" altLang="ko-KR" dirty="0"/>
              <a:t>, </a:t>
            </a:r>
            <a:r>
              <a:rPr lang="en-US" altLang="ko-KR" dirty="0" err="1"/>
              <a:t>edi</a:t>
            </a:r>
            <a:r>
              <a:rPr lang="en-US" altLang="ko-KR" dirty="0"/>
              <a:t>, </a:t>
            </a:r>
            <a:r>
              <a:rPr lang="en-US" altLang="ko-KR" dirty="0" err="1"/>
              <a:t>esi</a:t>
            </a:r>
            <a:r>
              <a:rPr lang="en-US" altLang="ko-KR" dirty="0"/>
              <a:t>, </a:t>
            </a:r>
            <a:r>
              <a:rPr lang="en-US" altLang="ko-KR" dirty="0" err="1"/>
              <a:t>ebx</a:t>
            </a:r>
            <a:endParaRPr lang="en-US" altLang="ko-KR" dirty="0"/>
          </a:p>
          <a:p>
            <a:pPr lvl="1"/>
            <a:r>
              <a:rPr lang="en-US" altLang="ko-KR" dirty="0"/>
              <a:t>Caller-saved: others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E4738B9D-41A9-5443-9ADB-293BA585FF3D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92712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Function arguments </a:t>
            </a:r>
          </a:p>
          <a:p>
            <a:pPr lvl="1"/>
            <a:r>
              <a:rPr lang="en-US" altLang="ko-KR" dirty="0" err="1"/>
              <a:t>rdi</a:t>
            </a:r>
            <a:r>
              <a:rPr lang="en-US" altLang="ko-KR" dirty="0"/>
              <a:t>, </a:t>
            </a:r>
            <a:r>
              <a:rPr lang="en-US" altLang="ko-KR" dirty="0" err="1"/>
              <a:t>rsi</a:t>
            </a:r>
            <a:r>
              <a:rPr lang="en-US" altLang="ko-KR" dirty="0"/>
              <a:t>, </a:t>
            </a:r>
            <a:r>
              <a:rPr lang="en-US" altLang="ko-KR" dirty="0" err="1"/>
              <a:t>rdx</a:t>
            </a:r>
            <a:r>
              <a:rPr lang="en-US" altLang="ko-KR" dirty="0"/>
              <a:t>, </a:t>
            </a:r>
            <a:r>
              <a:rPr lang="en-US" altLang="ko-KR" dirty="0" err="1"/>
              <a:t>rcx</a:t>
            </a:r>
            <a:r>
              <a:rPr lang="en-US" altLang="ko-KR" dirty="0"/>
              <a:t>, r8, r9</a:t>
            </a:r>
          </a:p>
          <a:p>
            <a:pPr lvl="1"/>
            <a:r>
              <a:rPr lang="en-US" altLang="ko-KR" dirty="0"/>
              <a:t>Save to stack</a:t>
            </a:r>
          </a:p>
          <a:p>
            <a:r>
              <a:rPr lang="en-US" altLang="ko-KR" dirty="0"/>
              <a:t>Return value</a:t>
            </a:r>
          </a:p>
          <a:p>
            <a:pPr lvl="1"/>
            <a:r>
              <a:rPr lang="en-US" altLang="ko-KR" dirty="0" err="1"/>
              <a:t>rax</a:t>
            </a:r>
            <a:endParaRPr lang="en-US" altLang="ko-KR" dirty="0"/>
          </a:p>
          <a:p>
            <a:r>
              <a:rPr lang="en-US" altLang="ko-KR" dirty="0"/>
              <a:t>Register preservation</a:t>
            </a:r>
          </a:p>
          <a:p>
            <a:pPr lvl="1"/>
            <a:r>
              <a:rPr lang="en-US" altLang="ko-KR" dirty="0"/>
              <a:t>Callee-saved: </a:t>
            </a:r>
            <a:r>
              <a:rPr lang="en-US" altLang="ko-KR" dirty="0" err="1"/>
              <a:t>rbp</a:t>
            </a:r>
            <a:r>
              <a:rPr lang="en-US" altLang="ko-KR" dirty="0"/>
              <a:t>, </a:t>
            </a:r>
            <a:r>
              <a:rPr lang="en-US" altLang="ko-KR" dirty="0" err="1"/>
              <a:t>rdi</a:t>
            </a:r>
            <a:r>
              <a:rPr lang="en-US" altLang="ko-KR" dirty="0"/>
              <a:t>, </a:t>
            </a:r>
            <a:r>
              <a:rPr lang="en-US" altLang="ko-KR" dirty="0" err="1"/>
              <a:t>rsi</a:t>
            </a:r>
            <a:r>
              <a:rPr lang="en-US" altLang="ko-KR" dirty="0"/>
              <a:t>, </a:t>
            </a:r>
            <a:r>
              <a:rPr lang="en-US" altLang="ko-KR" dirty="0" err="1"/>
              <a:t>rbx</a:t>
            </a:r>
            <a:r>
              <a:rPr lang="en-US" altLang="ko-KR" dirty="0"/>
              <a:t>, r12-r15 </a:t>
            </a:r>
          </a:p>
          <a:p>
            <a:pPr lvl="1"/>
            <a:r>
              <a:rPr lang="en-US" altLang="ko-KR" dirty="0"/>
              <a:t>Caller-saved: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CC39F-BF9E-8141-9AE8-E2DEC5769571}"/>
              </a:ext>
            </a:extLst>
          </p:cNvPr>
          <p:cNvSpPr txBox="1"/>
          <p:nvPr/>
        </p:nvSpPr>
        <p:spPr>
          <a:xfrm>
            <a:off x="1663036" y="5530632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x86 (32bit)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1B42E-36B6-B747-ACE9-6AB8C3C6F340}"/>
              </a:ext>
            </a:extLst>
          </p:cNvPr>
          <p:cNvSpPr txBox="1"/>
          <p:nvPr/>
        </p:nvSpPr>
        <p:spPr>
          <a:xfrm>
            <a:off x="8169035" y="5530632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j-lt"/>
              </a:rPr>
              <a:t>x86-64</a:t>
            </a:r>
          </a:p>
        </p:txBody>
      </p:sp>
    </p:spTree>
    <p:extLst>
      <p:ext uri="{BB962C8B-B14F-4D97-AF65-F5344CB8AC3E}">
        <p14:creationId xmlns:p14="http://schemas.microsoft.com/office/powerpoint/2010/main" val="2494551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Tool for dynamic analysis: GNU </a:t>
            </a:r>
            <a:r>
              <a:rPr lang="en-US" sz="4200" dirty="0" err="1"/>
              <a:t>DeBugger</a:t>
            </a:r>
            <a:r>
              <a:rPr lang="en-US" sz="4200" dirty="0"/>
              <a:t> (GDB)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read assembly of a program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disassemble main</a:t>
            </a:r>
          </a:p>
          <a:p>
            <a:r>
              <a:rPr lang="en-US" dirty="0"/>
              <a:t>Can read the status of a program such as registers and memory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x/[Length?][Format] [Expression]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wx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/>
              <a:t>(print the value of </a:t>
            </a:r>
            <a:r>
              <a:rPr lang="en-US" dirty="0" err="1"/>
              <a:t>eax</a:t>
            </a:r>
            <a:r>
              <a:rPr lang="en-US" dirty="0"/>
              <a:t> as 32-bit integer)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x/s 0x804858f </a:t>
            </a:r>
            <a:r>
              <a:rPr lang="en-US" dirty="0"/>
              <a:t>(read the string value at the address 0x804858f)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x/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wx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0x804858f </a:t>
            </a:r>
            <a:r>
              <a:rPr lang="en-US" dirty="0"/>
              <a:t>(read the integer value at the address 0x804858f)</a:t>
            </a:r>
          </a:p>
          <a:p>
            <a:r>
              <a:rPr lang="en-US" dirty="0"/>
              <a:t>Can set a breakpoint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 main </a:t>
            </a:r>
            <a:r>
              <a:rPr lang="en-US" dirty="0"/>
              <a:t>(break if main function is called)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b *main+53 </a:t>
            </a:r>
            <a:r>
              <a:rPr lang="en-US" dirty="0"/>
              <a:t>(break before running the instruction at main+53)</a:t>
            </a:r>
          </a:p>
        </p:txBody>
      </p:sp>
    </p:spTree>
    <p:extLst>
      <p:ext uri="{BB962C8B-B14F-4D97-AF65-F5344CB8AC3E}">
        <p14:creationId xmlns:p14="http://schemas.microsoft.com/office/powerpoint/2010/main" val="2488502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GDB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a program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r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Controlling the execution after a break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US" dirty="0"/>
              <a:t> (continue to a next breakpoint)</a:t>
            </a:r>
          </a:p>
          <a:p>
            <a:pPr lvl="1"/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ni</a:t>
            </a:r>
            <a:r>
              <a:rPr lang="en-US" dirty="0"/>
              <a:t> (run a instruction, do not get into the function)</a:t>
            </a:r>
          </a:p>
          <a:p>
            <a:pPr lvl="1"/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si</a:t>
            </a:r>
            <a:r>
              <a:rPr lang="en-US" dirty="0"/>
              <a:t> (run an instruction, get into the function)</a:t>
            </a:r>
          </a:p>
        </p:txBody>
      </p:sp>
    </p:spTree>
    <p:extLst>
      <p:ext uri="{BB962C8B-B14F-4D97-AF65-F5344CB8AC3E}">
        <p14:creationId xmlns:p14="http://schemas.microsoft.com/office/powerpoint/2010/main" val="16686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DE02-0123-7A4A-9253-5468B477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25DCF-5895-1A48-9E8D-3478AD8952BA}"/>
              </a:ext>
            </a:extLst>
          </p:cNvPr>
          <p:cNvSpPr/>
          <p:nvPr/>
        </p:nvSpPr>
        <p:spPr>
          <a:xfrm>
            <a:off x="356282" y="2160844"/>
            <a:ext cx="4116860" cy="3013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add(a,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F36E0-260A-4448-BD1C-481576DC8EE5}"/>
              </a:ext>
            </a:extLst>
          </p:cNvPr>
          <p:cNvSpPr/>
          <p:nvPr/>
        </p:nvSpPr>
        <p:spPr>
          <a:xfrm>
            <a:off x="4868558" y="481914"/>
            <a:ext cx="7142206" cy="6010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add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0x08048426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0x08048427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0x08048429 &lt;+3&gt;: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0x0804842c &lt;+6&gt;: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eax,DWORD</a:t>
            </a:r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PTR [ebp+0xc]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0x0804842f &lt;+9&gt;:	add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eax,edx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0x08048431 &lt;+11&gt;:	pop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0x08048432 &lt;+12&gt;:	ret</a:t>
            </a:r>
          </a:p>
          <a:p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main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0x08048403 &lt;+0&gt;:	push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0x08048404 &lt;+1&gt;:	mov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ebp,esp</a:t>
            </a:r>
            <a:endParaRPr lang="en-US" sz="15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0x08048406 &lt;+3&gt;:	sub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0x08048409 &lt;+6&gt;:	mov    DWORD PTR [ebp-0x8],0x3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0x08048410 &lt;+13&gt;:	mov    DWORD PTR [ebp-0x4],0x7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0x08048417 &lt;+20&gt;:	push   DWORD PTR [ebp-0x4]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0x0804841a &lt;+23&gt;:	push   DWORD PTR [ebp-0x8]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0x0804841d &lt;+26&gt;:	call   0x80483f6 &lt;add&gt;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0x08048422 &lt;+31&gt;:	add    esp,0x8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0x08048425 &lt;+34&gt;:	mov    eax,0x0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0x0804842a &lt;+39&gt;:	leave</a:t>
            </a:r>
          </a:p>
          <a:p>
            <a:r>
              <a:rPr lang="en-US" sz="15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0x0804842b &lt;+40&gt;:	ret</a:t>
            </a:r>
          </a:p>
        </p:txBody>
      </p:sp>
    </p:spTree>
    <p:extLst>
      <p:ext uri="{BB962C8B-B14F-4D97-AF65-F5344CB8AC3E}">
        <p14:creationId xmlns:p14="http://schemas.microsoft.com/office/powerpoint/2010/main" val="23183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1764-6737-7F42-8164-08514377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pwndbg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25917-4D3C-3543-8A32-91484C60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gdb</a:t>
            </a:r>
            <a:r>
              <a:rPr lang="en-US" dirty="0"/>
              <a:t> plugin for exploit development</a:t>
            </a:r>
          </a:p>
          <a:p>
            <a:endParaRPr lang="en-US" dirty="0"/>
          </a:p>
          <a:p>
            <a:r>
              <a:rPr lang="en-US" dirty="0"/>
              <a:t>We highly recommend to use </a:t>
            </a:r>
            <a:r>
              <a:rPr lang="en-US" dirty="0" err="1"/>
              <a:t>pwndbg</a:t>
            </a:r>
            <a:br>
              <a:rPr lang="en-US" dirty="0"/>
            </a:br>
            <a:r>
              <a:rPr lang="en-US" dirty="0"/>
              <a:t>(which is install by default) </a:t>
            </a:r>
            <a:br>
              <a:rPr lang="en-US" dirty="0"/>
            </a:br>
            <a:r>
              <a:rPr lang="en-US" dirty="0"/>
              <a:t>for your further assignment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pwndbg</a:t>
            </a:r>
            <a:r>
              <a:rPr lang="en-US" dirty="0"/>
              <a:t>/</a:t>
            </a:r>
            <a:r>
              <a:rPr lang="en-US" dirty="0" err="1"/>
              <a:t>pwndbg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6789E33-82BF-264D-B0AD-23CA8804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86" y="1027906"/>
            <a:ext cx="408299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7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5B8-16B5-254F-91DE-F25B04C9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for static analysis: </a:t>
            </a:r>
            <a:r>
              <a:rPr lang="en-US" dirty="0" err="1"/>
              <a:t>Ghidra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F058-02E7-214A-89E5-E1902612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Ghidra</a:t>
            </a:r>
            <a:r>
              <a:rPr lang="en-US" dirty="0"/>
              <a:t>: A </a:t>
            </a:r>
            <a:r>
              <a:rPr lang="en-US" dirty="0" err="1"/>
              <a:t>decompiler</a:t>
            </a:r>
            <a:r>
              <a:rPr lang="en-US" dirty="0"/>
              <a:t> developed by NSA</a:t>
            </a:r>
          </a:p>
          <a:p>
            <a:pPr lvl="1"/>
            <a:r>
              <a:rPr lang="en-US" dirty="0"/>
              <a:t>IDA would be better, but too expensive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can download </a:t>
            </a:r>
            <a:r>
              <a:rPr lang="en-US" dirty="0">
                <a:hlinkClick r:id="rId2"/>
              </a:rPr>
              <a:t>https://ghidra-sre.org/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6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C58129-2F7C-479D-BD4A-A10CB11F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use </a:t>
            </a:r>
            <a:r>
              <a:rPr lang="en-US" altLang="ko-KR" dirty="0" err="1"/>
              <a:t>ghidra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5D61D6-1715-4564-B37B-DD6F60EE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Create a new project: File -&gt; New project</a:t>
            </a:r>
          </a:p>
          <a:p>
            <a:r>
              <a:rPr lang="en-US" altLang="ko-KR" dirty="0"/>
              <a:t>Import a file: File -&gt; Import a file</a:t>
            </a:r>
          </a:p>
          <a:p>
            <a:pPr lvl="1"/>
            <a:r>
              <a:rPr lang="en-US" altLang="ko-KR" dirty="0"/>
              <a:t>e.g., </a:t>
            </a:r>
            <a:r>
              <a:rPr lang="en-US" altLang="ko-KR" dirty="0" err="1"/>
              <a:t>scp</a:t>
            </a:r>
            <a:r>
              <a:rPr lang="en-US" altLang="ko-KR" dirty="0"/>
              <a:t> -P9000 YOUR_ID@teemo.kaist.ac.kr:/ee595/lab01/tut01-crackme/crackme0x00  ./</a:t>
            </a:r>
          </a:p>
          <a:p>
            <a:pPr lvl="1"/>
            <a:r>
              <a:rPr lang="en-US" altLang="ko-KR" dirty="0"/>
              <a:t>NOTE: -P is a capital character unlike </a:t>
            </a:r>
            <a:r>
              <a:rPr lang="en-US" altLang="ko-KR" dirty="0" err="1"/>
              <a:t>ssh</a:t>
            </a:r>
            <a:endParaRPr lang="en-US" altLang="ko-KR" dirty="0"/>
          </a:p>
          <a:p>
            <a:pPr lvl="1"/>
            <a:r>
              <a:rPr lang="en-US" altLang="ko-KR" dirty="0"/>
              <a:t>Or you can use </a:t>
            </a:r>
            <a:r>
              <a:rPr lang="en-US" altLang="ko-KR" dirty="0" err="1"/>
              <a:t>filezilla</a:t>
            </a:r>
            <a:r>
              <a:rPr lang="en-US" altLang="ko-KR" dirty="0"/>
              <a:t> for </a:t>
            </a:r>
            <a:r>
              <a:rPr lang="en-US" altLang="ko-KR" dirty="0" err="1"/>
              <a:t>ssh</a:t>
            </a:r>
            <a:r>
              <a:rPr lang="en-US" altLang="ko-KR" dirty="0"/>
              <a:t> copy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13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3A492-7847-4F11-AF7A-71113625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use </a:t>
            </a:r>
            <a:r>
              <a:rPr lang="en-US" altLang="ko-KR" dirty="0" err="1"/>
              <a:t>ghidra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94CE46E-53FC-447C-8232-87B479F81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Symbol tree -&gt; Functions -&gt; main</a:t>
            </a:r>
            <a:endParaRPr lang="ko-KR" altLang="en-US" dirty="0"/>
          </a:p>
        </p:txBody>
      </p:sp>
      <p:pic>
        <p:nvPicPr>
          <p:cNvPr id="6" name="내용 개체 틀 3">
            <a:extLst>
              <a:ext uri="{FF2B5EF4-FFF2-40B4-BE49-F238E27FC236}">
                <a16:creationId xmlns:a16="http://schemas.microsoft.com/office/drawing/2014/main" id="{C5C0EB1F-3A06-4B2B-9D7F-E0CC9FFD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" t="7529" r="3085" b="9498"/>
          <a:stretch/>
        </p:blipFill>
        <p:spPr>
          <a:xfrm>
            <a:off x="1982184" y="2631113"/>
            <a:ext cx="6560082" cy="3610405"/>
          </a:xfrm>
          <a:prstGeom prst="rect">
            <a:avLst/>
          </a:prstGeom>
        </p:spPr>
      </p:pic>
      <p:sp>
        <p:nvSpPr>
          <p:cNvPr id="7" name="Rectangular Callout 10">
            <a:extLst>
              <a:ext uri="{FF2B5EF4-FFF2-40B4-BE49-F238E27FC236}">
                <a16:creationId xmlns:a16="http://schemas.microsoft.com/office/drawing/2014/main" id="{73E30C47-7073-4454-AF6A-781FC2B6F0F4}"/>
              </a:ext>
            </a:extLst>
          </p:cNvPr>
          <p:cNvSpPr/>
          <p:nvPr/>
        </p:nvSpPr>
        <p:spPr>
          <a:xfrm>
            <a:off x="701311" y="2798379"/>
            <a:ext cx="2102069" cy="630621"/>
          </a:xfrm>
          <a:prstGeom prst="wedgeRectCallout">
            <a:avLst>
              <a:gd name="adj1" fmla="val 27312"/>
              <a:gd name="adj2" fmla="val 1256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Symbol Tree</a:t>
            </a:r>
          </a:p>
        </p:txBody>
      </p:sp>
      <p:sp>
        <p:nvSpPr>
          <p:cNvPr id="8" name="Rectangular Callout 10">
            <a:extLst>
              <a:ext uri="{FF2B5EF4-FFF2-40B4-BE49-F238E27FC236}">
                <a16:creationId xmlns:a16="http://schemas.microsoft.com/office/drawing/2014/main" id="{051EE719-7BAA-4563-9D3D-D1A25AB5302B}"/>
              </a:ext>
            </a:extLst>
          </p:cNvPr>
          <p:cNvSpPr/>
          <p:nvPr/>
        </p:nvSpPr>
        <p:spPr>
          <a:xfrm>
            <a:off x="4269438" y="3039269"/>
            <a:ext cx="2102069" cy="630621"/>
          </a:xfrm>
          <a:prstGeom prst="wedgeRectCallout">
            <a:avLst>
              <a:gd name="adj1" fmla="val 2896"/>
              <a:gd name="adj2" fmla="val 919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Assembly</a:t>
            </a:r>
          </a:p>
        </p:txBody>
      </p:sp>
      <p:sp>
        <p:nvSpPr>
          <p:cNvPr id="9" name="Rectangular Callout 10">
            <a:extLst>
              <a:ext uri="{FF2B5EF4-FFF2-40B4-BE49-F238E27FC236}">
                <a16:creationId xmlns:a16="http://schemas.microsoft.com/office/drawing/2014/main" id="{5951D7FA-F383-4BC1-BE69-1EE6B36F5A54}"/>
              </a:ext>
            </a:extLst>
          </p:cNvPr>
          <p:cNvSpPr/>
          <p:nvPr/>
        </p:nvSpPr>
        <p:spPr>
          <a:xfrm>
            <a:off x="8445198" y="3191669"/>
            <a:ext cx="2102069" cy="630621"/>
          </a:xfrm>
          <a:prstGeom prst="wedgeRectCallout">
            <a:avLst>
              <a:gd name="adj1" fmla="val -67546"/>
              <a:gd name="adj2" fmla="val 283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Decompiler</a:t>
            </a:r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6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A1B19-2E4E-4422-BF40-252DCA10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Decompiler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2D9DD05-4804-4CC4-A12E-DDE55738E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871" y="1825625"/>
            <a:ext cx="34742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2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4E46-8EA1-2B42-8911-32BEAFB2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bomb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AE4B-60C1-424F-8F15-2B02ED04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224" y="1961550"/>
            <a:ext cx="711955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__,-~~/~    `---.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_/_,---(      ,    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__ /        &lt;    /   )  \___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 ------===;;;'====------------------===;;;===----- -  -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\/  ~'~'~'~'~'~\~'~)~'/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(_ (   \  (     &gt;    \)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\_( _ &lt;         &gt;_&gt;'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~ `-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 ::&gt;|--'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I;|.|.|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&lt;|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::|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|`.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(` ^''`-' ')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BOOM!! The bomb has blown up.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C50E05E-0263-E34C-BC6C-6B8F5B124917}"/>
              </a:ext>
            </a:extLst>
          </p:cNvPr>
          <p:cNvSpPr/>
          <p:nvPr/>
        </p:nvSpPr>
        <p:spPr>
          <a:xfrm>
            <a:off x="7889293" y="1646239"/>
            <a:ext cx="2102069" cy="630621"/>
          </a:xfrm>
          <a:prstGeom prst="wedgeRectCallout">
            <a:avLst>
              <a:gd name="adj1" fmla="val -35833"/>
              <a:gd name="adj2" fmla="val 770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Lose 5 points!</a:t>
            </a:r>
          </a:p>
        </p:txBody>
      </p:sp>
    </p:spTree>
    <p:extLst>
      <p:ext uri="{BB962C8B-B14F-4D97-AF65-F5344CB8AC3E}">
        <p14:creationId xmlns:p14="http://schemas.microsoft.com/office/powerpoint/2010/main" val="2650317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C8D2-9F0D-F042-B457-BB805F6E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Try to read assembly as much as you can!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135E-955A-5F4A-BC8B-0F5C91BC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Recommend: Solve *first THREE* challenges in </a:t>
            </a:r>
            <a:r>
              <a:rPr lang="en-US" dirty="0" err="1"/>
              <a:t>bomblab</a:t>
            </a:r>
            <a:r>
              <a:rPr lang="en-US" dirty="0"/>
              <a:t> without </a:t>
            </a:r>
            <a:r>
              <a:rPr lang="en-US" dirty="0" err="1"/>
              <a:t>decompiler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Reason:</a:t>
            </a:r>
          </a:p>
          <a:p>
            <a:pPr lvl="1"/>
            <a:r>
              <a:rPr lang="en-US" dirty="0"/>
              <a:t>In shellcode lab, you need to write assembly code</a:t>
            </a:r>
          </a:p>
          <a:p>
            <a:pPr lvl="1"/>
            <a:r>
              <a:rPr lang="en-US" dirty="0"/>
              <a:t>Writing exploit requires understanding of assembly (e.g., ROP)</a:t>
            </a:r>
          </a:p>
          <a:p>
            <a:pPr lvl="1"/>
            <a:r>
              <a:rPr lang="en-US" dirty="0"/>
              <a:t>We have tedious binaries in later lab challenges, which make a </a:t>
            </a:r>
            <a:r>
              <a:rPr lang="en-US" dirty="0" err="1"/>
              <a:t>decompiler</a:t>
            </a:r>
            <a:r>
              <a:rPr lang="en-US" dirty="0"/>
              <a:t> fail to analyze</a:t>
            </a:r>
          </a:p>
        </p:txBody>
      </p:sp>
    </p:spTree>
    <p:extLst>
      <p:ext uri="{BB962C8B-B14F-4D97-AF65-F5344CB8AC3E}">
        <p14:creationId xmlns:p14="http://schemas.microsoft.com/office/powerpoint/2010/main" val="1170364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D270A6-0F9B-4736-83D3-CB535358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First assignment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172D82-415E-4266-8820-D79AA183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Solve tut01-crackme</a:t>
            </a:r>
          </a:p>
          <a:p>
            <a:r>
              <a:rPr lang="en-US" altLang="ko-KR" dirty="0"/>
              <a:t>Solve </a:t>
            </a:r>
            <a:r>
              <a:rPr lang="en-US" altLang="ko-KR" dirty="0" err="1"/>
              <a:t>bomblab</a:t>
            </a:r>
            <a:r>
              <a:rPr lang="ko-KR" altLang="en-US" dirty="0"/>
              <a:t> </a:t>
            </a:r>
            <a:r>
              <a:rPr lang="en-US" altLang="ko-KR" dirty="0"/>
              <a:t>(10</a:t>
            </a:r>
            <a:r>
              <a:rPr lang="ko-KR" altLang="en-US" dirty="0"/>
              <a:t> </a:t>
            </a:r>
            <a:r>
              <a:rPr lang="en-US" altLang="ko-KR" dirty="0"/>
              <a:t>stages)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47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(Registers)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and fast in-CPU memory that can store variables</a:t>
            </a:r>
          </a:p>
          <a:p>
            <a:endParaRPr lang="en-US" dirty="0"/>
          </a:p>
          <a:p>
            <a:r>
              <a:rPr lang="en-US" dirty="0"/>
              <a:t>General purpose registers</a:t>
            </a:r>
          </a:p>
          <a:p>
            <a:pPr lvl="1"/>
            <a:r>
              <a:rPr lang="en-US" dirty="0"/>
              <a:t>64bit: 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r8-r15, etc. (8byte)</a:t>
            </a:r>
          </a:p>
          <a:p>
            <a:pPr lvl="1"/>
            <a:r>
              <a:rPr lang="en-US" dirty="0"/>
              <a:t>32bit: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ebx</a:t>
            </a:r>
            <a:r>
              <a:rPr lang="en-US" dirty="0"/>
              <a:t>, </a:t>
            </a:r>
            <a:r>
              <a:rPr lang="en-US" dirty="0" err="1"/>
              <a:t>ecx</a:t>
            </a:r>
            <a:r>
              <a:rPr lang="en-US" dirty="0"/>
              <a:t>, </a:t>
            </a:r>
            <a:r>
              <a:rPr lang="en-US" dirty="0" err="1"/>
              <a:t>edx</a:t>
            </a:r>
            <a:r>
              <a:rPr lang="en-US" dirty="0"/>
              <a:t>, </a:t>
            </a: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esi</a:t>
            </a:r>
            <a:r>
              <a:rPr lang="en-US" dirty="0"/>
              <a:t> (4byte)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16F2CE-D525-3044-9FE9-C0EC450D91FC}"/>
              </a:ext>
            </a:extLst>
          </p:cNvPr>
          <p:cNvSpPr/>
          <p:nvPr/>
        </p:nvSpPr>
        <p:spPr>
          <a:xfrm>
            <a:off x="2760953" y="4243339"/>
            <a:ext cx="5807676" cy="566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RAX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39B92-2DC8-3741-8AB1-233F0B5D513C}"/>
              </a:ext>
            </a:extLst>
          </p:cNvPr>
          <p:cNvSpPr/>
          <p:nvPr/>
        </p:nvSpPr>
        <p:spPr>
          <a:xfrm>
            <a:off x="5664791" y="4243339"/>
            <a:ext cx="2903837" cy="566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EAX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C79AA-51EE-5041-9791-1C0DE9DF87EA}"/>
              </a:ext>
            </a:extLst>
          </p:cNvPr>
          <p:cNvSpPr/>
          <p:nvPr/>
        </p:nvSpPr>
        <p:spPr>
          <a:xfrm>
            <a:off x="6936509" y="4243339"/>
            <a:ext cx="1632120" cy="566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E342D-6D04-6041-BCE5-F603F8BEB3BB}"/>
              </a:ext>
            </a:extLst>
          </p:cNvPr>
          <p:cNvSpPr/>
          <p:nvPr/>
        </p:nvSpPr>
        <p:spPr>
          <a:xfrm>
            <a:off x="7752568" y="4243339"/>
            <a:ext cx="816060" cy="566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EBB98-DF46-8C44-A8CB-553D0A6574B8}"/>
              </a:ext>
            </a:extLst>
          </p:cNvPr>
          <p:cNvSpPr txBox="1"/>
          <p:nvPr/>
        </p:nvSpPr>
        <p:spPr>
          <a:xfrm>
            <a:off x="2625029" y="4836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DAFAE-CEFA-1545-85F9-958E7AF2428E}"/>
              </a:ext>
            </a:extLst>
          </p:cNvPr>
          <p:cNvSpPr txBox="1"/>
          <p:nvPr/>
        </p:nvSpPr>
        <p:spPr>
          <a:xfrm>
            <a:off x="5435558" y="4872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A340B-AD05-BC43-B4A3-A0AF11638606}"/>
              </a:ext>
            </a:extLst>
          </p:cNvPr>
          <p:cNvSpPr txBox="1"/>
          <p:nvPr/>
        </p:nvSpPr>
        <p:spPr>
          <a:xfrm>
            <a:off x="6727157" y="48707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233E1-F67D-7B40-A531-C394BE3E18C8}"/>
              </a:ext>
            </a:extLst>
          </p:cNvPr>
          <p:cNvSpPr txBox="1"/>
          <p:nvPr/>
        </p:nvSpPr>
        <p:spPr>
          <a:xfrm>
            <a:off x="7543216" y="4856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2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(Special registers)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counter</a:t>
            </a:r>
          </a:p>
          <a:p>
            <a:pPr lvl="1"/>
            <a:r>
              <a:rPr lang="en-US" dirty="0"/>
              <a:t>64bit: rip</a:t>
            </a:r>
          </a:p>
          <a:p>
            <a:pPr lvl="1"/>
            <a:r>
              <a:rPr lang="en-US" dirty="0"/>
              <a:t>32bit: </a:t>
            </a:r>
            <a:r>
              <a:rPr lang="en-US" dirty="0" err="1"/>
              <a:t>eip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Stack management</a:t>
            </a:r>
          </a:p>
          <a:p>
            <a:pPr lvl="1"/>
            <a:r>
              <a:rPr lang="en-US" dirty="0"/>
              <a:t>64bit: </a:t>
            </a:r>
            <a:r>
              <a:rPr lang="en-US" dirty="0" err="1"/>
              <a:t>rsp</a:t>
            </a:r>
            <a:r>
              <a:rPr lang="en-US" dirty="0"/>
              <a:t>, </a:t>
            </a:r>
            <a:r>
              <a:rPr lang="en-US" dirty="0" err="1"/>
              <a:t>rbp</a:t>
            </a:r>
            <a:endParaRPr lang="en-US" dirty="0"/>
          </a:p>
          <a:p>
            <a:pPr lvl="1"/>
            <a:r>
              <a:rPr lang="en-US" dirty="0"/>
              <a:t>32bit: 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esp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41A86-ACFA-0B45-9E43-2BD4D8AFD6EB}"/>
              </a:ext>
            </a:extLst>
          </p:cNvPr>
          <p:cNvSpPr txBox="1"/>
          <p:nvPr/>
        </p:nvSpPr>
        <p:spPr>
          <a:xfrm>
            <a:off x="2039007" y="6695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4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(Syntax)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[operator] [operand1], [operand2], etc.</a:t>
            </a:r>
          </a:p>
          <a:p>
            <a:endParaRPr lang="en-US" dirty="0"/>
          </a:p>
          <a:p>
            <a:r>
              <a:rPr lang="en-US" dirty="0"/>
              <a:t>Two types of x86 assembly syntax styles exist</a:t>
            </a:r>
          </a:p>
          <a:p>
            <a:pPr lvl="1"/>
            <a:r>
              <a:rPr lang="en-US" dirty="0"/>
              <a:t>Intel syntax: [operator] [destination], [source]</a:t>
            </a:r>
          </a:p>
          <a:p>
            <a:pPr lvl="1"/>
            <a:r>
              <a:rPr lang="en-US" dirty="0"/>
              <a:t>AT&amp;T syntax: [operator] [source], [destination]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use Intel syntax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277991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7142-D9AA-E144-97B8-5AF5E2A8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8942-B2F5-604D-B2AD-AC4AC4EF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mov 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, 1   - </a:t>
            </a:r>
            <a:r>
              <a:rPr lang="en-US" sz="2600" dirty="0"/>
              <a:t>Store the value 1 into the </a:t>
            </a:r>
            <a:r>
              <a:rPr lang="en-US" sz="2600" dirty="0" err="1"/>
              <a:t>eax</a:t>
            </a:r>
            <a:r>
              <a:rPr lang="en-US" sz="2600" dirty="0"/>
              <a:t> register</a:t>
            </a:r>
          </a:p>
          <a:p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mov 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ebx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 - M</a:t>
            </a:r>
            <a:r>
              <a:rPr lang="en-US" sz="2600" dirty="0"/>
              <a:t>ove the value of </a:t>
            </a:r>
            <a:r>
              <a:rPr lang="en-US" sz="2600" dirty="0" err="1"/>
              <a:t>ebx</a:t>
            </a:r>
            <a:r>
              <a:rPr lang="en-US" sz="2600" dirty="0"/>
              <a:t> to </a:t>
            </a:r>
            <a:r>
              <a:rPr lang="en-US" sz="2600" dirty="0" err="1"/>
              <a:t>eax</a:t>
            </a:r>
            <a:r>
              <a:rPr lang="en-US" sz="2600" dirty="0"/>
              <a:t>, (i.e., </a:t>
            </a:r>
            <a:r>
              <a:rPr lang="en-US" sz="2600" dirty="0" err="1"/>
              <a:t>eax</a:t>
            </a:r>
            <a:r>
              <a:rPr lang="en-US" sz="2600" dirty="0"/>
              <a:t> = </a:t>
            </a:r>
            <a:r>
              <a:rPr lang="en-US" sz="2600" dirty="0" err="1"/>
              <a:t>ebx</a:t>
            </a:r>
            <a:r>
              <a:rPr lang="en-US" sz="2600" dirty="0"/>
              <a:t>)</a:t>
            </a:r>
          </a:p>
          <a:p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add 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, 1	  - </a:t>
            </a:r>
            <a:r>
              <a:rPr lang="en-US" sz="2600" dirty="0"/>
              <a:t>Add 1 to </a:t>
            </a:r>
            <a:r>
              <a:rPr lang="en-US" sz="2600" dirty="0" err="1"/>
              <a:t>eax</a:t>
            </a:r>
            <a:r>
              <a:rPr lang="en-US" sz="2600" dirty="0"/>
              <a:t>, (i.e., </a:t>
            </a:r>
            <a:r>
              <a:rPr lang="en-US" sz="2600" dirty="0" err="1"/>
              <a:t>eax</a:t>
            </a:r>
            <a:r>
              <a:rPr lang="en-US" sz="2600" dirty="0"/>
              <a:t> = </a:t>
            </a:r>
            <a:r>
              <a:rPr lang="en-US" sz="2600" dirty="0" err="1"/>
              <a:t>eax</a:t>
            </a:r>
            <a:r>
              <a:rPr lang="en-US" sz="2600" dirty="0"/>
              <a:t> + 1)</a:t>
            </a:r>
          </a:p>
          <a:p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imul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ebx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 - </a:t>
            </a:r>
            <a:r>
              <a:rPr lang="en-US" sz="2600" dirty="0"/>
              <a:t>Multiply </a:t>
            </a:r>
            <a:r>
              <a:rPr lang="en-US" sz="2600" dirty="0" err="1"/>
              <a:t>ebx</a:t>
            </a:r>
            <a:r>
              <a:rPr lang="en-US" sz="2600" dirty="0"/>
              <a:t> and </a:t>
            </a:r>
            <a:r>
              <a:rPr lang="en-US" sz="2600" dirty="0" err="1"/>
              <a:t>eax</a:t>
            </a:r>
            <a:r>
              <a:rPr lang="en-US" sz="2600" dirty="0"/>
              <a:t> and store the result into </a:t>
            </a:r>
            <a:r>
              <a:rPr lang="en-US" sz="2600" dirty="0" err="1"/>
              <a:t>eax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Others: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sub,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or, and,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lshr</a:t>
            </a:r>
            <a:r>
              <a:rPr lang="en-US" sz="2600" dirty="0"/>
              <a:t>,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00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>
            <a:solidFill>
              <a:srgbClr val="B00040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6007</Words>
  <Application>Microsoft Office PowerPoint</Application>
  <PresentationFormat>와이드스크린</PresentationFormat>
  <Paragraphs>1056</Paragraphs>
  <Slides>57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7" baseType="lpstr">
      <vt:lpstr>Apple SD 산돌고딕 Neo 옅은체</vt:lpstr>
      <vt:lpstr>Monaco</vt:lpstr>
      <vt:lpstr>맑은 고딕</vt:lpstr>
      <vt:lpstr>Arial</vt:lpstr>
      <vt:lpstr>Calibri</vt:lpstr>
      <vt:lpstr>Calibri Light</vt:lpstr>
      <vt:lpstr>Consolas</vt:lpstr>
      <vt:lpstr>Courier New</vt:lpstr>
      <vt:lpstr>Wingdings</vt:lpstr>
      <vt:lpstr>Office Theme</vt:lpstr>
      <vt:lpstr>Reverse Engineering</vt:lpstr>
      <vt:lpstr>What is reverse engineering?</vt:lpstr>
      <vt:lpstr>Reverse engineering is challenging due to loss of information</vt:lpstr>
      <vt:lpstr>Static analysis vs Dynamic analysis</vt:lpstr>
      <vt:lpstr>x86 assembly</vt:lpstr>
      <vt:lpstr>x86 assembly (Registers)</vt:lpstr>
      <vt:lpstr>x86 assembly (Special registers)</vt:lpstr>
      <vt:lpstr>x86 assembly (Syntax)</vt:lpstr>
      <vt:lpstr>x86 assembly (Examples)</vt:lpstr>
      <vt:lpstr>x86 assembly (More examples)</vt:lpstr>
      <vt:lpstr>x86 assembly (More examples)</vt:lpstr>
      <vt:lpstr>x86 assembly (Stack)</vt:lpstr>
      <vt:lpstr>x86 assembly (Control flow)</vt:lpstr>
      <vt:lpstr>x86 assembly (Control flow)</vt:lpstr>
      <vt:lpstr>Endianness</vt:lpstr>
      <vt:lpstr>Memory Layout</vt:lpstr>
      <vt:lpstr>Call stack</vt:lpstr>
      <vt:lpstr>Call stack</vt:lpstr>
      <vt:lpstr>Call stack</vt:lpstr>
      <vt:lpstr>Call stack</vt:lpstr>
      <vt:lpstr>Call stack</vt:lpstr>
      <vt:lpstr>Stack frame</vt:lpstr>
      <vt:lpstr>Stack frame</vt:lpstr>
      <vt:lpstr>Stack frame</vt:lpstr>
      <vt:lpstr>Stack frame</vt:lpstr>
      <vt:lpstr>x86 Calling convention (GCC)</vt:lpstr>
      <vt:lpstr>x86 assembly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x86 Calling convention (GCC)</vt:lpstr>
      <vt:lpstr>Tool for dynamic analysis: GNU DeBugger (GDB)</vt:lpstr>
      <vt:lpstr>GDB cont.</vt:lpstr>
      <vt:lpstr>pwndbg</vt:lpstr>
      <vt:lpstr>Tool for static analysis: Ghidra</vt:lpstr>
      <vt:lpstr>How to use ghidra</vt:lpstr>
      <vt:lpstr>How to use ghidra</vt:lpstr>
      <vt:lpstr>Decompiler</vt:lpstr>
      <vt:lpstr>Note on bomb</vt:lpstr>
      <vt:lpstr>Tip: Try to read assembly as much as you can!</vt:lpstr>
      <vt:lpstr>First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insu</cp:lastModifiedBy>
  <cp:revision>318</cp:revision>
  <dcterms:created xsi:type="dcterms:W3CDTF">2021-01-11T13:07:34Z</dcterms:created>
  <dcterms:modified xsi:type="dcterms:W3CDTF">2021-02-28T05:54:39Z</dcterms:modified>
</cp:coreProperties>
</file>