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03" r:id="rId3"/>
    <p:sldId id="282" r:id="rId4"/>
    <p:sldId id="257" r:id="rId5"/>
    <p:sldId id="259" r:id="rId6"/>
    <p:sldId id="261" r:id="rId7"/>
    <p:sldId id="264" r:id="rId8"/>
    <p:sldId id="267" r:id="rId9"/>
    <p:sldId id="269" r:id="rId10"/>
    <p:sldId id="304" r:id="rId11"/>
    <p:sldId id="305" r:id="rId12"/>
    <p:sldId id="306" r:id="rId13"/>
    <p:sldId id="307" r:id="rId14"/>
    <p:sldId id="308" r:id="rId15"/>
    <p:sldId id="310" r:id="rId16"/>
    <p:sldId id="270" r:id="rId17"/>
    <p:sldId id="272" r:id="rId18"/>
    <p:sldId id="273" r:id="rId19"/>
    <p:sldId id="280" r:id="rId20"/>
    <p:sldId id="281" r:id="rId21"/>
    <p:sldId id="274" r:id="rId22"/>
    <p:sldId id="275" r:id="rId23"/>
    <p:sldId id="276" r:id="rId24"/>
    <p:sldId id="311" r:id="rId25"/>
    <p:sldId id="277" r:id="rId26"/>
    <p:sldId id="279" r:id="rId27"/>
    <p:sldId id="283" r:id="rId28"/>
    <p:sldId id="284" r:id="rId29"/>
    <p:sldId id="288" r:id="rId30"/>
    <p:sldId id="289" r:id="rId31"/>
    <p:sldId id="290" r:id="rId32"/>
    <p:sldId id="291" r:id="rId33"/>
    <p:sldId id="292" r:id="rId34"/>
    <p:sldId id="294" r:id="rId35"/>
    <p:sldId id="297" r:id="rId36"/>
    <p:sldId id="299" r:id="rId37"/>
    <p:sldId id="293" r:id="rId38"/>
    <p:sldId id="300" r:id="rId39"/>
    <p:sldId id="30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76735"/>
  </p:normalViewPr>
  <p:slideViewPr>
    <p:cSldViewPr snapToGrid="0" snapToObjects="1">
      <p:cViewPr varScale="1">
        <p:scale>
          <a:sx n="125" d="100"/>
          <a:sy n="125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42159-B4B4-6D46-A3A3-C5B0D3235721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5031E-489E-3540-9CC8-8D6E2BB43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2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4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8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5031E-489E-3540-9CC8-8D6E2BB43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3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08A4-5077-A94E-8A4A-A5FAFAA3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2707F6-C9A3-7C44-856C-43BF4A7F0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01172-AA55-0443-9A98-E24838B3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3B94-0A0A-474B-A0B7-532F9C38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0C582-0F4F-1945-9865-D62A28EC7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70D-D288-1341-AB6C-F105E781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448C-DFF2-5340-A971-39AD13476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9B4E-F78B-C341-A5BE-B766FEA19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9730E-8A86-B442-8094-5FB3C405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DFF78-1C71-2141-A411-0E2C586A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089D2-B6E1-904C-854E-2114BC38D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E183-1D4F-C54F-8182-B899DFF0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FDC0A-4357-B24F-AE7A-3BBAF50B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63C9-2DB2-B94C-B679-D1FECCD8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64DE-FCC9-884F-876C-A2DABE27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CFB6-73C9-F24D-B041-FE501ED0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7C1D-0946-8244-9ABF-2A2392C2A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2754-7EFB-6445-9D14-759C7E57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97AB6-9512-7A4F-BEDD-16A240C5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E3B2F-56DA-2848-AC4E-037F3213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94F-C6B9-7941-9112-C2BD58E6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C4039-9E4F-4840-8417-593E8396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59919-5194-E44E-A66B-C9FBADDE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D5117-D015-E44A-B549-A4F0B484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F84E3-8E96-2A43-8492-67A582C3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9765-E399-9A4F-9E10-B5259775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23D28-0720-4946-AD48-1CEB18CA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44643-6D0D-5B4C-B5A2-645E4A9D7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6C464-C3E8-2047-A0AA-BFC5D680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DE584-DE61-544E-A1DE-3C4713E2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CB39-B2BE-F542-8A56-1372693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2E64-82AA-114D-AEB0-040BDCEC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DC97-1A66-2B42-A41A-F62FF4FC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FB55F-6FA8-5D43-BFA6-6FF6635EB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D87-35AD-4C43-AECD-7D973669D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15C1B-3CA5-4544-9418-58887575D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74760-9068-F04A-A2B4-F12B603E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C89DA-A7CA-754F-AD49-D07FDB8E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853DA-F74A-C44D-AD65-26E8C737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AA8E-2E6D-B14D-9DE8-F46F9710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ABE6-8CBF-1348-944C-D6333A2B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B5093-A345-4C47-BBD5-79C0BFD1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F04F3-30A5-774C-B6C9-33618181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22912-B6AF-4F4A-8DDC-16BC1971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EA74B-DA41-1D41-978E-655376EC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0CB9-E044-FB40-9201-D7B7C594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8721-ABB7-2547-AF52-0D5B7B59B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0AF2-6E5D-6A44-B1D0-4B7F8DD0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8AC86-E2D7-EA4F-972E-9C842C38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1C7B6-1371-6A40-A0BC-DC1140F5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AA3BA-E04F-B847-861F-C7758444C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7DBD-AD54-DB46-9222-64CBED24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DA292-2BF0-E641-8E7C-C2FA3F5E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030287-B2BC-E348-A539-D057D71A6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4BFB0-409D-164A-95B5-3C7879B5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89943-8471-AB4E-B754-78E261A9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CB5D3-F20B-0845-8373-7DCEBF1A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35896-5A28-4F45-9936-1914E9C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8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B4564-027A-1741-8344-B850EC5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B35C2-AE42-394F-A91B-59289934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CBFA-CEA5-9243-B5FD-811E81CB5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FF44-11BB-CC42-B8BE-F664A7C1C520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D8CE-1304-5D43-B2FB-9A02357F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82E4-428F-6A42-BACF-2BB33C40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F1FC-84AA-034C-B246-EAE4A8313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odle.com/poll/k9iqv5d6cmvbi3b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cgi-bin/hello.s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A9E-E843-3444-A453-51A79699B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Linux basic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BA2D-F35D-9341-9E0F-6BCEF52FC3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Insu Yun</a:t>
            </a:r>
          </a:p>
        </p:txBody>
      </p:sp>
    </p:spTree>
    <p:extLst>
      <p:ext uri="{BB962C8B-B14F-4D97-AF65-F5344CB8AC3E}">
        <p14:creationId xmlns:p14="http://schemas.microsoft.com/office/powerpoint/2010/main" val="11173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6A4FE-C0E8-43EA-8056-3CA8D26E3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Questions about permissions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E41318-0238-4FEB-8970-0A22F2EC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uid</a:t>
            </a:r>
            <a:r>
              <a:rPr lang="en-US" altLang="ko-KR" dirty="0"/>
              <a:t> (user id): An identifier that specifies a current user</a:t>
            </a:r>
          </a:p>
          <a:p>
            <a:r>
              <a:rPr lang="en-US" altLang="ko-KR" dirty="0" err="1"/>
              <a:t>gid</a:t>
            </a:r>
            <a:r>
              <a:rPr lang="en-US" altLang="ko-KR" dirty="0"/>
              <a:t> (group id): An identifier that specifies a current group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Q:  Can I read this?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4B8038-5584-4C68-B283-EC78026D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690" y="3037908"/>
            <a:ext cx="8601075" cy="5715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66D0BDE-7BA9-47C7-94FE-3136348B5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458" y="4982937"/>
            <a:ext cx="8048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5B8F5A-A378-40F1-9B7A-51903CA0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Questions about permissions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75F3712-C6B0-4D78-940A-5647A92B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Q: Can I read this?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Q: Can I read this?</a:t>
            </a:r>
            <a:endParaRPr lang="ko-KR" altLang="en-US" dirty="0"/>
          </a:p>
        </p:txBody>
      </p:sp>
      <p:pic>
        <p:nvPicPr>
          <p:cNvPr id="6" name="내용 개체 틀 3">
            <a:extLst>
              <a:ext uri="{FF2B5EF4-FFF2-40B4-BE49-F238E27FC236}">
                <a16:creationId xmlns:a16="http://schemas.microsoft.com/office/drawing/2014/main" id="{545F733F-877F-46D0-9F81-0EB89911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01" y="2398939"/>
            <a:ext cx="7591425" cy="6381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05AA846-2170-46A5-8606-51ABAA29F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601" y="4531632"/>
            <a:ext cx="67056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BEFB32-3E0C-4730-B834-59849FFE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Questions about permissions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D2CE4F-F122-497C-85A4-F0E99CC0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Q: Can I read this?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83D2DE-4B1D-47F2-8893-0322CA6C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58" y="2325460"/>
            <a:ext cx="67532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5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991CAB-E517-4956-A835-74B74BDA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Questions about permissions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224A46-74E7-4BC0-B74D-4BF3C87E9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Let’s assume we have a program that reads a file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Q: Can I read this?</a:t>
            </a:r>
          </a:p>
          <a:p>
            <a:pPr lvl="1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1C9E81-3A9A-424F-B67E-1119C40A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82" y="2321379"/>
            <a:ext cx="6229350" cy="6477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513FFB5-85B8-4B44-A70E-28F267DDD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15" y="4505324"/>
            <a:ext cx="87344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7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C77165-3688-4CB3-81BA-26D223FB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Questions about permissions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AB3EA6-EC36-4F57-A2C4-9CDDE1BE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Can I read this?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4C9F7A5-4168-40DD-9F60-D91FD88E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7" y="2458924"/>
            <a:ext cx="89535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6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1DFA9F-F996-4913-997B-0A8A523E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Questions about permissions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B05958-3A68-485F-9E74-51638715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Now I can read it!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3BEF40-0057-435E-ACAB-35764B66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2451326"/>
            <a:ext cx="77533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A932-8344-E141-AABE-0356B253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setgid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43A66-F01B-DB44-9691-C983B0CF42FD}"/>
              </a:ext>
            </a:extLst>
          </p:cNvPr>
          <p:cNvSpPr/>
          <p:nvPr/>
        </p:nvSpPr>
        <p:spPr>
          <a:xfrm>
            <a:off x="729048" y="1534640"/>
            <a:ext cx="7278131" cy="5032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rgbClr val="BC7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/>
            <a:r>
              <a:rPr lang="en-US" dirty="0">
                <a:solidFill>
                  <a:srgbClr val="BC7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&lt;sys/</a:t>
            </a:r>
            <a:r>
              <a:rPr lang="en-US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/>
            <a:r>
              <a:rPr lang="en-US" dirty="0">
                <a:solidFill>
                  <a:srgbClr val="BC7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/>
            <a:r>
              <a:rPr lang="en-US" dirty="0">
                <a:solidFill>
                  <a:srgbClr val="BC7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endParaRPr lang="en-US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lvl="0"/>
            <a:r>
              <a:rPr lang="en-US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permissions directly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=%d, gid=%d, 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euid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=%d, 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egid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=%d</a:t>
            </a:r>
            <a:r>
              <a:rPr lang="en-US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getuid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getgid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geteuid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getegid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lvl="0"/>
            <a:endParaRPr lang="en-US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run 'id' using </a:t>
            </a:r>
            <a:r>
              <a:rPr lang="en-US" i="1" dirty="0" err="1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system call</a:t>
            </a:r>
            <a:endParaRPr lang="en-US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b="1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fork())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/bin/id"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/bin/id"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/>
            <a:endParaRPr lang="en-US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run 'id' through shell</a:t>
            </a:r>
            <a:endParaRPr lang="en-US" i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system(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”/</a:t>
            </a:r>
            <a:r>
              <a:rPr lang="en-US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/bin/id"</a:t>
            </a:r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8E3736C-C8EF-4041-873E-F0BA8406C319}"/>
              </a:ext>
            </a:extLst>
          </p:cNvPr>
          <p:cNvSpPr/>
          <p:nvPr/>
        </p:nvSpPr>
        <p:spPr>
          <a:xfrm>
            <a:off x="5257801" y="5520582"/>
            <a:ext cx="6382264" cy="1238563"/>
          </a:xfrm>
          <a:prstGeom prst="wedgeRectCallout">
            <a:avLst>
              <a:gd name="adj1" fmla="val -58946"/>
              <a:gd name="adj2" fmla="val 92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system() = fork() </a:t>
            </a:r>
            <a:b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+ /bin/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–c “COMMAND”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4FECB21-94F6-EC46-B9A0-4CEBBB642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42"/>
          <a:stretch/>
        </p:blipFill>
        <p:spPr>
          <a:xfrm>
            <a:off x="4852773" y="1027906"/>
            <a:ext cx="6959600" cy="18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CBB9F-DB35-5A4F-AD33-949F2F64E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9663"/>
            <a:ext cx="10515600" cy="2647300"/>
          </a:xfrm>
        </p:spPr>
        <p:txBody>
          <a:bodyPr>
            <a:normAutofit/>
          </a:bodyPr>
          <a:lstStyle/>
          <a:p>
            <a:r>
              <a:rPr lang="en-US" dirty="0"/>
              <a:t>Due to security reasons, shell (e.g., </a:t>
            </a:r>
            <a:r>
              <a:rPr lang="en-US" dirty="0" err="1"/>
              <a:t>sh</a:t>
            </a:r>
            <a:r>
              <a:rPr lang="en-US" dirty="0"/>
              <a:t> or bash) drops effective </a:t>
            </a:r>
            <a:r>
              <a:rPr lang="en-US" dirty="0" err="1"/>
              <a:t>uid</a:t>
            </a:r>
            <a:r>
              <a:rPr lang="en-US" dirty="0"/>
              <a:t>/gid</a:t>
            </a:r>
          </a:p>
          <a:p>
            <a:endParaRPr lang="en-US" dirty="0"/>
          </a:p>
          <a:p>
            <a:r>
              <a:rPr lang="en-US" dirty="0"/>
              <a:t>In our challenges, you will see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setregid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getegid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2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getegid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It allows you to invoke shell with higher privilege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As a result, it will make you easy to exploit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(otherwise, you have to call those functions by yourself)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066EE8-971F-D948-ADAD-14DA9A24F9B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When we run setgid program…</a:t>
            </a:r>
            <a:endParaRPr lang="en-US" dirty="0"/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BE6B3F8E-9C96-B743-873C-92E248058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74" b="52539"/>
          <a:stretch/>
        </p:blipFill>
        <p:spPr>
          <a:xfrm>
            <a:off x="838200" y="1989438"/>
            <a:ext cx="10515600" cy="469557"/>
          </a:xfrm>
          <a:prstGeom prst="rect">
            <a:avLst/>
          </a:prstGeom>
        </p:spPr>
      </p:pic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4571EC4E-293B-5343-B5B6-29E9EE1E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38" b="31601"/>
          <a:stretch/>
        </p:blipFill>
        <p:spPr>
          <a:xfrm>
            <a:off x="838200" y="2634175"/>
            <a:ext cx="10515600" cy="271849"/>
          </a:xfrm>
          <a:prstGeom prst="rect">
            <a:avLst/>
          </a:prstGeom>
        </p:spPr>
      </p:pic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2E317630-3983-9940-A26F-90CF3D6B4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572" b="9566"/>
          <a:stretch/>
        </p:blipFill>
        <p:spPr>
          <a:xfrm>
            <a:off x="838200" y="3056490"/>
            <a:ext cx="10515600" cy="2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21B1-46CF-4149-ABF4-01C43E6F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special file type: symbolic (soft) link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3564CA-EABF-A344-B028-BE1C89E3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file that points another file</a:t>
            </a:r>
          </a:p>
          <a:p>
            <a:pPr lvl="1"/>
            <a:r>
              <a:rPr lang="en-US" dirty="0"/>
              <a:t>e.g., .</a:t>
            </a:r>
            <a:r>
              <a:rPr lang="en-US" dirty="0" err="1"/>
              <a:t>lnk</a:t>
            </a:r>
            <a:r>
              <a:rPr lang="en-US" dirty="0"/>
              <a:t> file in Windows</a:t>
            </a:r>
          </a:p>
          <a:p>
            <a:pPr lvl="1"/>
            <a:endParaRPr lang="en-US" dirty="0"/>
          </a:p>
          <a:p>
            <a:r>
              <a:rPr lang="en-US" dirty="0"/>
              <a:t>You can create it 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ln</a:t>
            </a:r>
            <a:r>
              <a:rPr lang="en-US" dirty="0"/>
              <a:t> command</a:t>
            </a:r>
          </a:p>
          <a:p>
            <a:pPr lvl="1"/>
            <a:r>
              <a:rPr lang="en-US" dirty="0"/>
              <a:t>e.g.,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ln –s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Interesting property regarding security: You can create symbolic link even you don’t have enough permission for source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e.g., You can make symbolic link for a file even you cannot read the file, or the file has </a:t>
            </a:r>
            <a:r>
              <a:rPr lang="en-US" dirty="0" err="1">
                <a:cs typeface="Courier New" panose="02070309020205020404" pitchFamily="49" charset="0"/>
              </a:rPr>
              <a:t>setuid</a:t>
            </a:r>
            <a:r>
              <a:rPr lang="en-US" dirty="0">
                <a:cs typeface="Courier New" panose="02070309020205020404" pitchFamily="49" charset="0"/>
              </a:rPr>
              <a:t> permission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74DC86D-B19E-984D-AE0D-FD921389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183" y="365125"/>
            <a:ext cx="1721882" cy="2025744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602BBB54-E113-5344-B855-DE531B50FC76}"/>
              </a:ext>
            </a:extLst>
          </p:cNvPr>
          <p:cNvSpPr/>
          <p:nvPr/>
        </p:nvSpPr>
        <p:spPr>
          <a:xfrm>
            <a:off x="7344032" y="2934000"/>
            <a:ext cx="4009768" cy="1237593"/>
          </a:xfrm>
          <a:prstGeom prst="wedgeRectCallout">
            <a:avLst>
              <a:gd name="adj1" fmla="val -87290"/>
              <a:gd name="adj2" fmla="val 30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Q: Without –s, you can create hard link. What’s difference compared to soft link or to copy of a file?</a:t>
            </a:r>
          </a:p>
        </p:txBody>
      </p:sp>
    </p:spTree>
    <p:extLst>
      <p:ext uri="{BB962C8B-B14F-4D97-AF65-F5344CB8AC3E}">
        <p14:creationId xmlns:p14="http://schemas.microsoft.com/office/powerpoint/2010/main" val="20725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B436-12F3-0A4D-BEE0-FB11D90AD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Use a file system using open(), read(), write(),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C7B87-E154-0A4E-A35A-60D0A299B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Linux (and other operating systems) can use its hardware resource including files, using system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 open(const char *pathname, int flags)</a:t>
            </a:r>
          </a:p>
          <a:p>
            <a:pPr lvl="1"/>
            <a:r>
              <a:rPr lang="en-US" dirty="0"/>
              <a:t>Opens a file specified the pathname and returns a file descriptor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read(int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void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count)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Read up to count bytes from file descriptor </a:t>
            </a:r>
            <a:r>
              <a:rPr lang="en-US" dirty="0" err="1">
                <a:cs typeface="Courier New" panose="02070309020205020404" pitchFamily="49" charset="0"/>
              </a:rPr>
              <a:t>fd</a:t>
            </a:r>
            <a:r>
              <a:rPr lang="en-US" dirty="0">
                <a:cs typeface="Courier New" panose="02070309020205020404" pitchFamily="49" charset="0"/>
              </a:rPr>
              <a:t> into </a:t>
            </a:r>
            <a:r>
              <a:rPr lang="en-US" dirty="0" err="1">
                <a:cs typeface="Courier New" panose="02070309020205020404" pitchFamily="49" charset="0"/>
              </a:rPr>
              <a:t>buf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write(int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const void 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count)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Write up to count bytes to file descriptor </a:t>
            </a:r>
            <a:r>
              <a:rPr lang="en-US" dirty="0" err="1">
                <a:cs typeface="Courier New" panose="02070309020205020404" pitchFamily="49" charset="0"/>
              </a:rPr>
              <a:t>fd</a:t>
            </a:r>
            <a:r>
              <a:rPr lang="en-US" dirty="0">
                <a:cs typeface="Courier New" panose="02070309020205020404" pitchFamily="49" charset="0"/>
              </a:rPr>
              <a:t> from </a:t>
            </a:r>
            <a:r>
              <a:rPr lang="en-US" dirty="0" err="1">
                <a:cs typeface="Courier New" panose="02070309020205020404" pitchFamily="49" charset="0"/>
              </a:rPr>
              <a:t>buf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int close(int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dirty="0">
                <a:cs typeface="Courier New" panose="02070309020205020404" pitchFamily="49" charset="0"/>
              </a:rPr>
              <a:t>: close a given file descriptor, </a:t>
            </a:r>
            <a:r>
              <a:rPr lang="en-US" sz="2400" dirty="0" err="1">
                <a:cs typeface="Courier New" panose="02070309020205020404" pitchFamily="49" charset="0"/>
              </a:rPr>
              <a:t>fd</a:t>
            </a:r>
            <a:endParaRPr lang="en-US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8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16AAF1-E4AB-442D-8BE0-5C26A3FF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Announcements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4AFA70-E930-43B7-9DFD-0D71C541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Lab01 due is changed: Mar 15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Mar 17</a:t>
            </a:r>
          </a:p>
          <a:p>
            <a:r>
              <a:rPr lang="en-US" altLang="ko-KR" dirty="0"/>
              <a:t>Please register to Piazza</a:t>
            </a:r>
          </a:p>
          <a:p>
            <a:r>
              <a:rPr lang="en-US" altLang="ko-KR" dirty="0"/>
              <a:t>Poll for your office hour</a:t>
            </a:r>
          </a:p>
          <a:p>
            <a:pPr lvl="1"/>
            <a:r>
              <a:rPr lang="en-US" altLang="ko-KR" dirty="0"/>
              <a:t>Doodle: </a:t>
            </a:r>
            <a:r>
              <a:rPr lang="en-US" altLang="ko-KR" dirty="0">
                <a:hlinkClick r:id="rId2"/>
              </a:rPr>
              <a:t>https://doodle.com/poll/k9iqv5d6cmvbi3bn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Temporary office hour: 4pm on Friday</a:t>
            </a:r>
          </a:p>
          <a:p>
            <a:pPr lvl="1"/>
            <a:r>
              <a:rPr lang="en-US" altLang="ko-KR" dirty="0"/>
              <a:t>We will fix our office hour schedule next week!</a:t>
            </a:r>
          </a:p>
          <a:p>
            <a:pPr lvl="1"/>
            <a:r>
              <a:rPr lang="en-US" altLang="ko-KR" dirty="0"/>
              <a:t>Come to discord!</a:t>
            </a:r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82196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22EF-CABD-5440-A825-4E5F755A1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0B9FC-900A-ED49-BB89-77F2E0C61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integer value used to access a file, network, or I/O operation</a:t>
            </a:r>
          </a:p>
          <a:p>
            <a:pPr lvl="1"/>
            <a:r>
              <a:rPr lang="en-US" dirty="0"/>
              <a:t>In Windows, HANDLE corresponds to the file descriptor</a:t>
            </a:r>
          </a:p>
          <a:p>
            <a:pPr lvl="1"/>
            <a:endParaRPr lang="en-US" dirty="0"/>
          </a:p>
          <a:p>
            <a:r>
              <a:rPr lang="en-US" dirty="0"/>
              <a:t>Special file descriptors</a:t>
            </a:r>
          </a:p>
          <a:p>
            <a:pPr lvl="1"/>
            <a:r>
              <a:rPr lang="en-US" dirty="0"/>
              <a:t>0: standard input (stdin) – Keyboard input </a:t>
            </a:r>
          </a:p>
          <a:p>
            <a:pPr lvl="1"/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 – Screen</a:t>
            </a:r>
          </a:p>
          <a:p>
            <a:pPr lvl="1"/>
            <a:r>
              <a:rPr lang="en-US" dirty="0"/>
              <a:t>2: standard error (stderr) – Screen and no buffering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24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3AB03-F6F7-814E-9CDF-49AE6663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management: Process and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5FAC8-00B0-784D-A063-2B025BD3B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Program: an executable file that contains code and data for execution</a:t>
            </a:r>
          </a:p>
          <a:p>
            <a:r>
              <a:rPr lang="en-US" dirty="0"/>
              <a:t>Process: an executing instance of a program</a:t>
            </a:r>
          </a:p>
          <a:p>
            <a:r>
              <a:rPr lang="en-US" dirty="0"/>
              <a:t>Thread: an executable unit of a process</a:t>
            </a:r>
          </a:p>
          <a:p>
            <a:pPr lvl="1"/>
            <a:r>
              <a:rPr lang="en-US" dirty="0"/>
              <a:t>One thread can have multiple threads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2FBAC2-A688-0049-9C8C-0D813A665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21"/>
          <a:stretch/>
        </p:blipFill>
        <p:spPr>
          <a:xfrm>
            <a:off x="1511480" y="3697105"/>
            <a:ext cx="1831083" cy="197912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14B453D-917A-A949-902F-D59F6F771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455" y="3715099"/>
            <a:ext cx="5019984" cy="1979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BA0F69-0ADE-E34F-A016-063614208FEF}"/>
              </a:ext>
            </a:extLst>
          </p:cNvPr>
          <p:cNvSpPr txBox="1"/>
          <p:nvPr/>
        </p:nvSpPr>
        <p:spPr>
          <a:xfrm>
            <a:off x="1941150" y="555726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271AD-0AAA-9B47-B8A7-4A3850CF7156}"/>
              </a:ext>
            </a:extLst>
          </p:cNvPr>
          <p:cNvSpPr txBox="1"/>
          <p:nvPr/>
        </p:nvSpPr>
        <p:spPr>
          <a:xfrm>
            <a:off x="5731936" y="5741928"/>
            <a:ext cx="88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AC030-B479-D04A-A25F-E28C1FEED434}"/>
              </a:ext>
            </a:extLst>
          </p:cNvPr>
          <p:cNvSpPr/>
          <p:nvPr/>
        </p:nvSpPr>
        <p:spPr>
          <a:xfrm>
            <a:off x="9093450" y="3726035"/>
            <a:ext cx="1746470" cy="442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Renderer thread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17BFE8-89FF-5647-AB52-CF00976747C5}"/>
              </a:ext>
            </a:extLst>
          </p:cNvPr>
          <p:cNvSpPr/>
          <p:nvPr/>
        </p:nvSpPr>
        <p:spPr>
          <a:xfrm>
            <a:off x="9093447" y="4386516"/>
            <a:ext cx="1746470" cy="442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IO thread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05825F-DEA2-2A4C-BBAD-4982623249D9}"/>
              </a:ext>
            </a:extLst>
          </p:cNvPr>
          <p:cNvSpPr/>
          <p:nvPr/>
        </p:nvSpPr>
        <p:spPr>
          <a:xfrm>
            <a:off x="9093447" y="5022787"/>
            <a:ext cx="1746470" cy="442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UI thread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121CC-9D76-DA48-9887-F555E03E894B}"/>
              </a:ext>
            </a:extLst>
          </p:cNvPr>
          <p:cNvSpPr/>
          <p:nvPr/>
        </p:nvSpPr>
        <p:spPr>
          <a:xfrm>
            <a:off x="9050118" y="5483869"/>
            <a:ext cx="1746470" cy="44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D9FA3-D5BF-E042-AEEC-D28A05248271}"/>
              </a:ext>
            </a:extLst>
          </p:cNvPr>
          <p:cNvSpPr txBox="1"/>
          <p:nvPr/>
        </p:nvSpPr>
        <p:spPr>
          <a:xfrm>
            <a:off x="9446062" y="5916509"/>
            <a:ext cx="92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178533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1C80-FA19-C944-985E-1003EE0D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92AE17-872C-234A-8EE6-0C21C4CA7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54" y="2127186"/>
            <a:ext cx="7340600" cy="609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6235F-596E-F043-86F9-15F746630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09"/>
          <a:stretch/>
        </p:blipFill>
        <p:spPr>
          <a:xfrm>
            <a:off x="2067354" y="3429000"/>
            <a:ext cx="7061200" cy="2557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D730E-25AD-B542-8FF5-65D85296B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625" b="-6667"/>
          <a:stretch/>
        </p:blipFill>
        <p:spPr>
          <a:xfrm>
            <a:off x="838200" y="4329859"/>
            <a:ext cx="10159485" cy="609600"/>
          </a:xfrm>
          <a:prstGeom prst="rect">
            <a:avLst/>
          </a:prstGeom>
        </p:spPr>
      </p:pic>
      <p:sp>
        <p:nvSpPr>
          <p:cNvPr id="10" name="Up Arrow 9">
            <a:extLst>
              <a:ext uri="{FF2B5EF4-FFF2-40B4-BE49-F238E27FC236}">
                <a16:creationId xmlns:a16="http://schemas.microsoft.com/office/drawing/2014/main" id="{321BB92D-7313-4840-81F2-F9E1340F6189}"/>
              </a:ext>
            </a:extLst>
          </p:cNvPr>
          <p:cNvSpPr/>
          <p:nvPr/>
        </p:nvSpPr>
        <p:spPr>
          <a:xfrm>
            <a:off x="2169819" y="5081133"/>
            <a:ext cx="308919" cy="58339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F867F-CEC8-BC48-A212-05B30B662135}"/>
              </a:ext>
            </a:extLst>
          </p:cNvPr>
          <p:cNvSpPr txBox="1"/>
          <p:nvPr/>
        </p:nvSpPr>
        <p:spPr>
          <a:xfrm>
            <a:off x="1757917" y="5717080"/>
            <a:ext cx="11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Process ID</a:t>
            </a:r>
          </a:p>
        </p:txBody>
      </p:sp>
    </p:spTree>
    <p:extLst>
      <p:ext uri="{BB962C8B-B14F-4D97-AF65-F5344CB8AC3E}">
        <p14:creationId xmlns:p14="http://schemas.microsoft.com/office/powerpoint/2010/main" val="49129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9C26-11F7-0346-9C32-80A25B4A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6B18BD-D7C9-5A44-95E6-C6E5214B2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5"/>
          <a:stretch/>
        </p:blipFill>
        <p:spPr>
          <a:xfrm>
            <a:off x="358345" y="1912123"/>
            <a:ext cx="11545569" cy="2857586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4E04993D-C84F-F946-BE8C-2D203664A65B}"/>
              </a:ext>
            </a:extLst>
          </p:cNvPr>
          <p:cNvSpPr/>
          <p:nvPr/>
        </p:nvSpPr>
        <p:spPr>
          <a:xfrm>
            <a:off x="5010664" y="5452990"/>
            <a:ext cx="6343136" cy="1237593"/>
          </a:xfrm>
          <a:prstGeom prst="wedgeRectCallout">
            <a:avLst>
              <a:gd name="adj1" fmla="val -28330"/>
              <a:gd name="adj2" fmla="val -696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6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Q: How many thread does this process have?</a:t>
            </a:r>
          </a:p>
          <a:p>
            <a:pPr algn="l"/>
            <a:r>
              <a:rPr lang="en-US" sz="26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    (Just guess)</a:t>
            </a:r>
          </a:p>
        </p:txBody>
      </p:sp>
    </p:spTree>
    <p:extLst>
      <p:ext uri="{BB962C8B-B14F-4D97-AF65-F5344CB8AC3E}">
        <p14:creationId xmlns:p14="http://schemas.microsoft.com/office/powerpoint/2010/main" val="22010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56E2-C63A-6D4D-B51F-1BD2E912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</a:t>
            </a:r>
            <a:r>
              <a:rPr lang="ko-KR" altLang="en-US" dirty="0"/>
              <a:t> </a:t>
            </a:r>
            <a:r>
              <a:rPr lang="en-US" altLang="ko-KR" dirty="0"/>
              <a:t>vs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  <a:endParaRPr lang="en-US" dirty="0"/>
          </a:p>
        </p:txBody>
      </p:sp>
      <p:pic>
        <p:nvPicPr>
          <p:cNvPr id="2050" name="Picture 2" descr="Image for post">
            <a:extLst>
              <a:ext uri="{FF2B5EF4-FFF2-40B4-BE49-F238E27FC236}">
                <a16:creationId xmlns:a16="http://schemas.microsoft.com/office/drawing/2014/main" id="{3678C0FB-FF14-2A48-9290-AB6F89F7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1614488"/>
            <a:ext cx="8633728" cy="42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FB565-2F67-6142-B7F9-361393B3BDEE}"/>
              </a:ext>
            </a:extLst>
          </p:cNvPr>
          <p:cNvSpPr txBox="1"/>
          <p:nvPr/>
        </p:nvSpPr>
        <p:spPr>
          <a:xfrm>
            <a:off x="838200" y="5992298"/>
            <a:ext cx="100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Ref: https://</a:t>
            </a:r>
            <a:r>
              <a:rPr lang="en-US" dirty="0" err="1">
                <a:latin typeface="+mj-lt"/>
              </a:rPr>
              <a:t>medium.com</a:t>
            </a:r>
            <a:r>
              <a:rPr lang="en-US" dirty="0">
                <a:latin typeface="+mj-lt"/>
              </a:rPr>
              <a:t>/@</a:t>
            </a:r>
            <a:r>
              <a:rPr lang="en-US" dirty="0" err="1">
                <a:latin typeface="+mj-lt"/>
              </a:rPr>
              <a:t>yovan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-process-thread-user-kernel-%E7%AD%86%E8%A8%98-aa6e04d35002</a:t>
            </a:r>
          </a:p>
        </p:txBody>
      </p:sp>
    </p:spTree>
    <p:extLst>
      <p:ext uri="{BB962C8B-B14F-4D97-AF65-F5344CB8AC3E}">
        <p14:creationId xmlns:p14="http://schemas.microsoft.com/office/powerpoint/2010/main" val="429425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56E2-C63A-6D4D-B51F-1BD2E912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misconceptions</a:t>
            </a:r>
          </a:p>
        </p:txBody>
      </p:sp>
      <p:pic>
        <p:nvPicPr>
          <p:cNvPr id="2050" name="Picture 2" descr="Image for post">
            <a:extLst>
              <a:ext uri="{FF2B5EF4-FFF2-40B4-BE49-F238E27FC236}">
                <a16:creationId xmlns:a16="http://schemas.microsoft.com/office/drawing/2014/main" id="{3678C0FB-FF14-2A48-9290-AB6F89F75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8633728" cy="42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FB565-2F67-6142-B7F9-361393B3BDEE}"/>
              </a:ext>
            </a:extLst>
          </p:cNvPr>
          <p:cNvSpPr txBox="1"/>
          <p:nvPr/>
        </p:nvSpPr>
        <p:spPr>
          <a:xfrm>
            <a:off x="838200" y="5992298"/>
            <a:ext cx="100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Ref: https://</a:t>
            </a:r>
            <a:r>
              <a:rPr lang="en-US" dirty="0" err="1">
                <a:latin typeface="+mj-lt"/>
              </a:rPr>
              <a:t>medium.com</a:t>
            </a:r>
            <a:r>
              <a:rPr lang="en-US" dirty="0">
                <a:latin typeface="+mj-lt"/>
              </a:rPr>
              <a:t>/@</a:t>
            </a:r>
            <a:r>
              <a:rPr lang="en-US" dirty="0" err="1">
                <a:latin typeface="+mj-lt"/>
              </a:rPr>
              <a:t>yovan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os</a:t>
            </a:r>
            <a:r>
              <a:rPr lang="en-US" dirty="0">
                <a:latin typeface="+mj-lt"/>
              </a:rPr>
              <a:t>-process-thread-user-kernel-%E7%AD%86%E8%A8%98-aa6e04d35002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022E55D3-2F85-3E4E-806B-2801834F16EB}"/>
              </a:ext>
            </a:extLst>
          </p:cNvPr>
          <p:cNvSpPr/>
          <p:nvPr/>
        </p:nvSpPr>
        <p:spPr>
          <a:xfrm>
            <a:off x="8768377" y="1955070"/>
            <a:ext cx="3288974" cy="1237593"/>
          </a:xfrm>
          <a:prstGeom prst="wedgeRectCallout">
            <a:avLst>
              <a:gd name="adj1" fmla="val -56132"/>
              <a:gd name="adj2" fmla="val 741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6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Looks like that a thread’s stack cannot be shared!</a:t>
            </a:r>
          </a:p>
        </p:txBody>
      </p:sp>
    </p:spTree>
    <p:extLst>
      <p:ext uri="{BB962C8B-B14F-4D97-AF65-F5344CB8AC3E}">
        <p14:creationId xmlns:p14="http://schemas.microsoft.com/office/powerpoint/2010/main" val="5742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15CF-BC9E-8E4A-96EF-8B482D8E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042" y="3039761"/>
            <a:ext cx="6178380" cy="3137201"/>
          </a:xfrm>
        </p:spPr>
        <p:txBody>
          <a:bodyPr>
            <a:normAutofit/>
          </a:bodyPr>
          <a:lstStyle/>
          <a:p>
            <a:r>
              <a:rPr lang="en-US" dirty="0"/>
              <a:t>Threads share process memory </a:t>
            </a:r>
            <a:br>
              <a:rPr lang="en-US" dirty="0"/>
            </a:br>
            <a:r>
              <a:rPr lang="en-US" dirty="0"/>
              <a:t>(e.g., heap, code, data, and even stack)</a:t>
            </a:r>
          </a:p>
          <a:p>
            <a:r>
              <a:rPr lang="en-US" dirty="0"/>
              <a:t>Stack is just one kind of memory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StackClash</a:t>
            </a:r>
            <a:r>
              <a:rPr lang="en-US" dirty="0"/>
              <a:t>:  Modifying heap from stack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blog.qualys.com</a:t>
            </a:r>
            <a:r>
              <a:rPr lang="en-US" dirty="0"/>
              <a:t>/vulnerabilities-research/2017/06/19/the-stack-clash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4E9CD-AA98-7747-ABE1-6EF9D3CAE0F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Example: sharing stacks across threads</a:t>
            </a:r>
          </a:p>
        </p:txBody>
      </p:sp>
      <p:pic>
        <p:nvPicPr>
          <p:cNvPr id="5" name="Content Placeholder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F94E33E-5BFC-594C-9501-E9852FCA6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159" y="1587242"/>
            <a:ext cx="4081677" cy="10249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B73243-BA8A-DC47-88F7-CF7EE3A9887D}"/>
              </a:ext>
            </a:extLst>
          </p:cNvPr>
          <p:cNvSpPr/>
          <p:nvPr/>
        </p:nvSpPr>
        <p:spPr>
          <a:xfrm>
            <a:off x="331574" y="1587242"/>
            <a:ext cx="4870622" cy="4867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arg1) {</a:t>
            </a:r>
          </a:p>
          <a:p>
            <a:r>
              <a:rPr lang="en-US" sz="16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c;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6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busy waiting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”c: 0x%08x</a:t>
            </a:r>
            <a:r>
              <a:rPr lang="en-US" sz="1600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16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c);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thread2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B000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6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busy waiting</a:t>
            </a:r>
          </a:p>
          <a:p>
            <a:r>
              <a:rPr lang="en-US" sz="1600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600" dirty="0" err="1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%p</a:t>
            </a:r>
            <a:r>
              <a:rPr lang="en-US" sz="1600" b="1" dirty="0">
                <a:solidFill>
                  <a:srgbClr val="BB66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1600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0xdeadbeef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4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E919-4AEB-2746-93D5-066EC63E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process using fork()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496B-A410-BB4F-8F67-18FC44C7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fork(): only way to create a new process</a:t>
            </a:r>
          </a:p>
          <a:p>
            <a:pPr lvl="1"/>
            <a:r>
              <a:rPr lang="en-US" dirty="0"/>
              <a:t>Variants exist: clone(), </a:t>
            </a:r>
            <a:r>
              <a:rPr lang="en-US" dirty="0" err="1"/>
              <a:t>vfork</a:t>
            </a:r>
            <a:r>
              <a:rPr lang="en-US" dirty="0"/>
              <a:t>(), …</a:t>
            </a:r>
          </a:p>
          <a:p>
            <a:pPr lvl="1"/>
            <a:endParaRPr lang="en-US" dirty="0"/>
          </a:p>
          <a:p>
            <a:r>
              <a:rPr lang="en-US" dirty="0"/>
              <a:t>fork() creates a new process by </a:t>
            </a:r>
            <a:r>
              <a:rPr lang="en-US" i="1" dirty="0"/>
              <a:t>duplicating </a:t>
            </a:r>
            <a:r>
              <a:rPr lang="en-US" dirty="0"/>
              <a:t>the current process</a:t>
            </a:r>
          </a:p>
          <a:p>
            <a:pPr lvl="1"/>
            <a:r>
              <a:rPr lang="en-US" dirty="0"/>
              <a:t>Copy memory including heap, code, data, and stack</a:t>
            </a:r>
          </a:p>
          <a:p>
            <a:pPr lvl="1"/>
            <a:r>
              <a:rPr lang="en-US" dirty="0"/>
              <a:t>Inherits several system resources including file descriptors</a:t>
            </a:r>
          </a:p>
        </p:txBody>
      </p:sp>
    </p:spTree>
    <p:extLst>
      <p:ext uri="{BB962C8B-B14F-4D97-AF65-F5344CB8AC3E}">
        <p14:creationId xmlns:p14="http://schemas.microsoft.com/office/powerpoint/2010/main" val="4001379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61FA-24E8-5247-B3A6-CDFE81B3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a new program using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1999-8062-1846-8CD4-C267FAA60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*filename, char *const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[], char *const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[]);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executes a program pointed by filename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cs typeface="Courier New" panose="02070309020205020404" pitchFamily="49" charset="0"/>
              </a:rPr>
              <a:t>: arguments</a:t>
            </a:r>
          </a:p>
          <a:p>
            <a:pPr lvl="2"/>
            <a:r>
              <a:rPr lang="en-US" dirty="0" err="1">
                <a:cs typeface="Courier New" panose="02070309020205020404" pitchFamily="49" charset="0"/>
              </a:rPr>
              <a:t>argv</a:t>
            </a:r>
            <a:r>
              <a:rPr lang="en-US" dirty="0">
                <a:cs typeface="Courier New" panose="02070309020205020404" pitchFamily="49" charset="0"/>
              </a:rPr>
              <a:t>[0] points the filename that are being executed (by convention)</a:t>
            </a:r>
          </a:p>
          <a:p>
            <a:pPr lvl="2"/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envp</a:t>
            </a:r>
            <a:r>
              <a:rPr lang="en-US" dirty="0">
                <a:cs typeface="Courier New" panose="02070309020205020404" pitchFamily="49" charset="0"/>
              </a:rPr>
              <a:t>: environment variables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Format: KEY=VALUE (e.g., HOME=/home/vagrant)</a:t>
            </a:r>
          </a:p>
        </p:txBody>
      </p:sp>
    </p:spTree>
    <p:extLst>
      <p:ext uri="{BB962C8B-B14F-4D97-AF65-F5344CB8AC3E}">
        <p14:creationId xmlns:p14="http://schemas.microsoft.com/office/powerpoint/2010/main" val="3827793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2B8-D571-5E4F-9BE5-C4E95700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layout (</a:t>
            </a:r>
            <a:r>
              <a:rPr lang="en-US" dirty="0">
                <a:cs typeface="Courier New" panose="02070309020205020404" pitchFamily="49" charset="0"/>
              </a:rPr>
              <a:t>32bit in x86-64)</a:t>
            </a:r>
            <a:endParaRPr lang="en-US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2B870C35-5AEF-4D4C-996C-564B980128EB}"/>
              </a:ext>
            </a:extLst>
          </p:cNvPr>
          <p:cNvSpPr txBox="1">
            <a:spLocks/>
          </p:cNvSpPr>
          <p:nvPr/>
        </p:nvSpPr>
        <p:spPr>
          <a:xfrm>
            <a:off x="772298" y="149784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./hello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aaaa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bbbb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cccc</a:t>
            </a:r>
            <a:endParaRPr lang="en-US" sz="2400" dirty="0"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44ACAD-D91F-274C-8BD7-56D0815933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172714"/>
              </p:ext>
            </p:extLst>
          </p:nvPr>
        </p:nvGraphicFramePr>
        <p:xfrm>
          <a:off x="838200" y="1999996"/>
          <a:ext cx="911310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6935">
                  <a:extLst>
                    <a:ext uri="{9D8B030D-6E8A-4147-A177-3AD203B41FA5}">
                      <a16:colId xmlns:a16="http://schemas.microsoft.com/office/drawing/2014/main" val="4037882088"/>
                    </a:ext>
                  </a:extLst>
                </a:gridCol>
                <a:gridCol w="5946173">
                  <a:extLst>
                    <a:ext uri="{9D8B030D-6E8A-4147-A177-3AD203B41FA5}">
                      <a16:colId xmlns:a16="http://schemas.microsoft.com/office/drawing/2014/main" val="1450551435"/>
                    </a:ext>
                  </a:extLst>
                </a:gridCol>
              </a:tblGrid>
              <a:tr h="34520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j-lt"/>
                          <a:cs typeface="Courier New" panose="02070309020205020404" pitchFamily="49" charset="0"/>
                        </a:rPr>
                        <a:t>Example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38078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NULL (8-byte)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22512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File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08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“COLUMNS=238”, “LANG=en_US.UTF-8”,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7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 strings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“/home/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insu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/hello”,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bbbb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”, “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cccc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335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76475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Environment variables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env1, env2, env3, …,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envN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3335403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Arguments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 arg1, arg2, arg3, arg4, NULL }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10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j-lt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538056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047980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char*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argv</a:t>
                      </a:r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087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 </a:t>
                      </a:r>
                      <a:r>
                        <a:rPr lang="en-US" sz="18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endParaRPr lang="en-US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983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AD7CC0-4C7F-6C49-ACBF-0A0B33210F5A}"/>
              </a:ext>
            </a:extLst>
          </p:cNvPr>
          <p:cNvCxnSpPr>
            <a:cxnSpLocks/>
          </p:cNvCxnSpPr>
          <p:nvPr/>
        </p:nvCxnSpPr>
        <p:spPr>
          <a:xfrm flipH="1" flipV="1">
            <a:off x="4520000" y="3429000"/>
            <a:ext cx="32441" cy="119242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74499A-F40E-DF4E-B4B0-F7D19820EB80}"/>
              </a:ext>
            </a:extLst>
          </p:cNvPr>
          <p:cNvCxnSpPr>
            <a:cxnSpLocks/>
          </p:cNvCxnSpPr>
          <p:nvPr/>
        </p:nvCxnSpPr>
        <p:spPr>
          <a:xfrm flipV="1">
            <a:off x="4563764" y="3842951"/>
            <a:ext cx="734201" cy="11368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7C7361-2084-8F48-A7FB-FD91193707A3}"/>
              </a:ext>
            </a:extLst>
          </p:cNvPr>
          <p:cNvCxnSpPr>
            <a:cxnSpLocks/>
          </p:cNvCxnSpPr>
          <p:nvPr/>
        </p:nvCxnSpPr>
        <p:spPr>
          <a:xfrm flipH="1" flipV="1">
            <a:off x="6617040" y="4646143"/>
            <a:ext cx="1273781" cy="96206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A9667B-1413-A04B-83A3-03E40FAA912E}"/>
              </a:ext>
            </a:extLst>
          </p:cNvPr>
          <p:cNvCxnSpPr>
            <a:cxnSpLocks/>
          </p:cNvCxnSpPr>
          <p:nvPr/>
        </p:nvCxnSpPr>
        <p:spPr>
          <a:xfrm flipH="1" flipV="1">
            <a:off x="5574961" y="4979776"/>
            <a:ext cx="1535327" cy="11165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E752-D1CA-DE4B-AA84-EE76A7D5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D3F0-C871-C44B-80E6-84542E79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</a:t>
            </a:r>
          </a:p>
          <a:p>
            <a:endParaRPr lang="en-US" dirty="0"/>
          </a:p>
          <a:p>
            <a:r>
              <a:rPr lang="en-US" dirty="0"/>
              <a:t>File system</a:t>
            </a:r>
          </a:p>
          <a:p>
            <a:pPr lvl="1"/>
            <a:r>
              <a:rPr lang="en-US" dirty="0"/>
              <a:t>Permission</a:t>
            </a:r>
          </a:p>
          <a:p>
            <a:pPr lvl="1"/>
            <a:r>
              <a:rPr lang="en-US" dirty="0"/>
              <a:t>File-related system calls</a:t>
            </a:r>
          </a:p>
          <a:p>
            <a:pPr lvl="1"/>
            <a:r>
              <a:rPr lang="en-US" dirty="0"/>
              <a:t>File descriptors</a:t>
            </a:r>
          </a:p>
          <a:p>
            <a:pPr lvl="1"/>
            <a:endParaRPr lang="en-US" dirty="0"/>
          </a:p>
          <a:p>
            <a:r>
              <a:rPr lang="en-US" dirty="0"/>
              <a:t>Process and thread</a:t>
            </a:r>
          </a:p>
          <a:p>
            <a:r>
              <a:rPr lang="en-US" dirty="0"/>
              <a:t>Shell</a:t>
            </a:r>
          </a:p>
        </p:txBody>
      </p:sp>
    </p:spTree>
    <p:extLst>
      <p:ext uri="{BB962C8B-B14F-4D97-AF65-F5344CB8AC3E}">
        <p14:creationId xmlns:p14="http://schemas.microsoft.com/office/powerpoint/2010/main" val="509105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334C-8336-3E47-91C7-76D27C55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65713-94BF-B94C-B43C-AC6E3A62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command line interpreter for *nix platforms</a:t>
            </a:r>
          </a:p>
          <a:p>
            <a:endParaRPr lang="en-US" dirty="0"/>
          </a:p>
          <a:p>
            <a:r>
              <a:rPr lang="en-US" dirty="0"/>
              <a:t>It provides diverse functionalities </a:t>
            </a:r>
          </a:p>
          <a:p>
            <a:pPr lvl="1"/>
            <a:r>
              <a:rPr lang="en-US" dirty="0"/>
              <a:t>Wildcarding (*)</a:t>
            </a:r>
          </a:p>
          <a:p>
            <a:pPr lvl="1"/>
            <a:r>
              <a:rPr lang="en-US" dirty="0"/>
              <a:t>Pipelining (|)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You can call shell commands using system() in a C program</a:t>
            </a:r>
          </a:p>
        </p:txBody>
      </p:sp>
    </p:spTree>
    <p:extLst>
      <p:ext uri="{BB962C8B-B14F-4D97-AF65-F5344CB8AC3E}">
        <p14:creationId xmlns:p14="http://schemas.microsoft.com/office/powerpoint/2010/main" val="1053619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23D3-D2B6-6049-AE03-946E92DE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system()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1810-8AA7-D447-B379-EB005BDD9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system(”id”);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How does shell know that it needs to execute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/bin/id</a:t>
            </a:r>
            <a:r>
              <a:rPr lang="en-US" dirty="0">
                <a:cs typeface="Courier New" panose="02070309020205020404" pitchFamily="49" charset="0"/>
              </a:rPr>
              <a:t>?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Answer: PATH environment variable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Type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PATH”</a:t>
            </a:r>
            <a:r>
              <a:rPr lang="en-US" dirty="0">
                <a:cs typeface="Calibri" panose="020F0502020204030204" pitchFamily="34" charset="0"/>
              </a:rPr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/local/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/local/bin:/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/bin:/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sbin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:/bin:/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/games:/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/local/games:/snap/bin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Shell search each path until it finds the specific command</a:t>
            </a:r>
          </a:p>
        </p:txBody>
      </p:sp>
    </p:spTree>
    <p:extLst>
      <p:ext uri="{BB962C8B-B14F-4D97-AF65-F5344CB8AC3E}">
        <p14:creationId xmlns:p14="http://schemas.microsoft.com/office/powerpoint/2010/main" val="651577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D0F2-5E25-DF4B-9690-30941321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Vulnerability1: PATH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93C5-1176-3840-A040-33FEA2976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system(”id”);</a:t>
            </a:r>
          </a:p>
          <a:p>
            <a:endParaRPr lang="en-US" dirty="0"/>
          </a:p>
          <a:p>
            <a:r>
              <a:rPr lang="en-US" dirty="0"/>
              <a:t>Add other location to PATH variable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export PATH=/home/attacker/bin:$PATH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Make a binary named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n-US" dirty="0">
                <a:cs typeface="Courier New" panose="02070309020205020404" pitchFamily="49" charset="0"/>
              </a:rPr>
              <a:t> ”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/home/attacker/bin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Run a program that contains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system(“id”)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This will invoke my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n-US" dirty="0">
                <a:cs typeface="Courier New" panose="02070309020205020404" pitchFamily="49" charset="0"/>
              </a:rPr>
              <a:t> ”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binary, not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/bin/id</a:t>
            </a:r>
          </a:p>
        </p:txBody>
      </p:sp>
    </p:spTree>
    <p:extLst>
      <p:ext uri="{BB962C8B-B14F-4D97-AF65-F5344CB8AC3E}">
        <p14:creationId xmlns:p14="http://schemas.microsoft.com/office/powerpoint/2010/main" val="2951766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DD95-FC04-FE45-A08E-C3141A1DB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Vulnerability2: Command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FC7EB-41E4-E543-AEF6-5EB9F47D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system(”/bin/ls ” + input);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Shell has many meta-</a:t>
            </a:r>
            <a:r>
              <a:rPr lang="en-US" dirty="0" err="1">
                <a:cs typeface="Courier New" panose="02070309020205020404" pitchFamily="49" charset="0"/>
              </a:rPr>
              <a:t>characers</a:t>
            </a:r>
            <a:endParaRPr lang="en-US" dirty="0"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e.g., “;” can represents command separator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Thus,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input=”; /bin/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en-US" dirty="0">
                <a:cs typeface="Courier New" panose="02070309020205020404" pitchFamily="49" charset="0"/>
              </a:rPr>
              <a:t>the above code will spawn a shell for you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FDB5-9DC7-6549-928D-AEE011BA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752F-0F62-A643-A38D-7A9AEE29B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system(”/bin/tar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archive.tar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*”);</a:t>
            </a:r>
          </a:p>
          <a:p>
            <a:r>
              <a:rPr lang="en-US" dirty="0">
                <a:cs typeface="Courier New" panose="02070309020205020404" pitchFamily="49" charset="0"/>
              </a:rPr>
              <a:t>You can make any file for compression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3B933B3-D395-6743-A217-6C87964E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88767"/>
            <a:ext cx="3825103" cy="101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A4320-E6D9-234B-92F5-629F664B34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-1" r="38487" b="4676"/>
          <a:stretch/>
        </p:blipFill>
        <p:spPr>
          <a:xfrm>
            <a:off x="838200" y="4537006"/>
            <a:ext cx="9570995" cy="754859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2BEF22C-F55A-7B45-97F0-EF72E59F413A}"/>
              </a:ext>
            </a:extLst>
          </p:cNvPr>
          <p:cNvSpPr/>
          <p:nvPr/>
        </p:nvSpPr>
        <p:spPr>
          <a:xfrm>
            <a:off x="7344032" y="2934000"/>
            <a:ext cx="4009768" cy="1237593"/>
          </a:xfrm>
          <a:prstGeom prst="wedgeRectCallout">
            <a:avLst>
              <a:gd name="adj1" fmla="val -87290"/>
              <a:gd name="adj2" fmla="val 30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Shell inserts file names as arguments!!</a:t>
            </a:r>
          </a:p>
        </p:txBody>
      </p:sp>
    </p:spTree>
    <p:extLst>
      <p:ext uri="{BB962C8B-B14F-4D97-AF65-F5344CB8AC3E}">
        <p14:creationId xmlns:p14="http://schemas.microsoft.com/office/powerpoint/2010/main" val="322932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FDB5-9DC7-6549-928D-AEE011BA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injection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D709729-5459-2845-847A-B7E3394D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6" y="1533145"/>
            <a:ext cx="10617783" cy="35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6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9497-C50E-FC40-AD4C-A36CA3F4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Wildcard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6603-743D-BE4C-BF32-0938CC1C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--checkpoint=[N]:  Display progress messages every Nth record</a:t>
            </a:r>
          </a:p>
          <a:p>
            <a:r>
              <a:rPr lang="en-US" dirty="0"/>
              <a:t>-- --checkpoint-action=ACTION:  Run ACTION on each checkpoint</a:t>
            </a:r>
          </a:p>
          <a:p>
            <a:pPr lvl="1"/>
            <a:r>
              <a:rPr lang="en-US" dirty="0"/>
              <a:t>One of its action is ‘exec’, which allows you to execute external command!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7FC10C0-59F6-D740-8229-1C00A736A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581"/>
          <a:stretch/>
        </p:blipFill>
        <p:spPr>
          <a:xfrm>
            <a:off x="716189" y="4041038"/>
            <a:ext cx="10759621" cy="17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46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AE3E-9C9F-DD41-8988-83299A1E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8F60-5485-CD4C-8434-42FAFCF83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Discovered in September 2014</a:t>
            </a:r>
          </a:p>
          <a:p>
            <a:endParaRPr lang="en-US" dirty="0"/>
          </a:p>
          <a:p>
            <a:r>
              <a:rPr lang="en-US" dirty="0"/>
              <a:t>Malformed environment variables in bash allows command injection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env x='() { :;}; echo vulnerable’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bash -c "echo this is a test" 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74B16A-8C9C-8B49-B375-C3E56AA8F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807" y="290513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80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BAA9-89BC-F444-B9BC-B0E2176C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Common Gateway Interface (CGI)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EA88-3072-A14F-BA4C-6C247C374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interface to execute programs like console applications</a:t>
            </a:r>
          </a:p>
          <a:p>
            <a:pPr lvl="1"/>
            <a:r>
              <a:rPr lang="en-US" dirty="0"/>
              <a:t>Frequently used in an embedded system (e.g., router, …)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CGI converts inputs from web into environment variables</a:t>
            </a:r>
          </a:p>
          <a:p>
            <a:pPr lvl="1"/>
            <a:r>
              <a:rPr lang="en-US" dirty="0"/>
              <a:t>e.g., User-agent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HTTP_USER_AGENT=“….”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72A9D-4A83-544A-B61B-F8F8437549C3}"/>
              </a:ext>
            </a:extLst>
          </p:cNvPr>
          <p:cNvSpPr txBox="1"/>
          <p:nvPr/>
        </p:nvSpPr>
        <p:spPr>
          <a:xfrm>
            <a:off x="838200" y="3024654"/>
            <a:ext cx="4574059" cy="120032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4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“Content-Type: text/html”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</a:t>
            </a:r>
            <a:r>
              <a:rPr lang="en-US" dirty="0">
                <a:solidFill>
                  <a:srgbClr val="BA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“&lt;h1&gt;Hello World&lt;/h1&gt;”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D25610-87F4-6E49-A7B9-5484CD0C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679" y="2981405"/>
            <a:ext cx="4838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98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E97B-C7D5-A249-999B-96395F8E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Shellshock on CGI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0350-161E-2046-8B8B-21E4A71E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env x='() { :;}; echo vulnerable’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bash -c "echo this is a test"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curl -H "User-agent: () { :;}; echo vulnerable"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http://localhost/cgi-bin/hello.sh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Then,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HTTP_USER_AGENT=‘() {:;}; echo vulnerable’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bash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hello.sh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B0C183-5159-094F-BEE0-BE3C4E741013}"/>
              </a:ext>
            </a:extLst>
          </p:cNvPr>
          <p:cNvSpPr/>
          <p:nvPr/>
        </p:nvSpPr>
        <p:spPr>
          <a:xfrm>
            <a:off x="1153297" y="5126639"/>
            <a:ext cx="9885405" cy="1050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Lesson: Be careful when you use shell command!</a:t>
            </a:r>
          </a:p>
        </p:txBody>
      </p:sp>
    </p:spTree>
    <p:extLst>
      <p:ext uri="{BB962C8B-B14F-4D97-AF65-F5344CB8AC3E}">
        <p14:creationId xmlns:p14="http://schemas.microsoft.com/office/powerpoint/2010/main" val="40383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D170-E2B6-3841-82BD-DCC9391F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Linux?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EFCC-7F45-FB4C-A862-BD833577B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Unix-like operating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Developed by Linus Torvalds</a:t>
            </a:r>
          </a:p>
          <a:p>
            <a:endParaRPr lang="en-US" dirty="0"/>
          </a:p>
          <a:p>
            <a:r>
              <a:rPr lang="en-US" dirty="0"/>
              <a:t>Many distributions exist</a:t>
            </a:r>
          </a:p>
          <a:p>
            <a:pPr lvl="1"/>
            <a:r>
              <a:rPr lang="en-US" dirty="0"/>
              <a:t>Centos</a:t>
            </a:r>
          </a:p>
          <a:p>
            <a:pPr lvl="1"/>
            <a:r>
              <a:rPr lang="en-US" dirty="0" err="1"/>
              <a:t>Redhat</a:t>
            </a:r>
            <a:endParaRPr lang="en-US" dirty="0"/>
          </a:p>
          <a:p>
            <a:pPr lvl="1"/>
            <a:r>
              <a:rPr lang="en-US" dirty="0"/>
              <a:t>Ubuntu 16.04 &lt;- Our server</a:t>
            </a:r>
          </a:p>
          <a:p>
            <a:pPr lvl="1"/>
            <a:r>
              <a:rPr lang="en-US" dirty="0"/>
              <a:t>…</a:t>
            </a:r>
          </a:p>
        </p:txBody>
      </p:sp>
      <p:pic>
        <p:nvPicPr>
          <p:cNvPr id="1026" name="Picture 2" descr="Linus Torvalds Apology Highlights Why Soft Skills Are Necessary">
            <a:extLst>
              <a:ext uri="{FF2B5EF4-FFF2-40B4-BE49-F238E27FC236}">
                <a16:creationId xmlns:a16="http://schemas.microsoft.com/office/drawing/2014/main" id="{1240C262-FAFA-2747-B100-1E0EB7D5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32" y="1690688"/>
            <a:ext cx="4878860" cy="268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7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3B3F-503A-F94C-9C63-1B20B26C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operating system is software that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DD11-C50B-E642-B6B3-9E721D747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Resource management</a:t>
            </a:r>
          </a:p>
          <a:p>
            <a:endParaRPr lang="en-US" dirty="0"/>
          </a:p>
          <a:p>
            <a:r>
              <a:rPr lang="en-US" dirty="0"/>
              <a:t>Security</a:t>
            </a:r>
          </a:p>
          <a:p>
            <a:endParaRPr lang="en-US" dirty="0"/>
          </a:p>
          <a:p>
            <a:r>
              <a:rPr lang="en-US" dirty="0"/>
              <a:t>Hardware abstraction</a:t>
            </a:r>
          </a:p>
          <a:p>
            <a:endParaRPr lang="en-US" dirty="0"/>
          </a:p>
          <a:p>
            <a:r>
              <a:rPr lang="en-US" dirty="0"/>
              <a:t>User interface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788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FE3C-2563-5A4E-AA5D-D417F9C1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193D-B27D-1849-B7C0-78CF27133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tree-based model that stores files and directories</a:t>
            </a:r>
          </a:p>
          <a:p>
            <a:endParaRPr lang="en-US" dirty="0"/>
          </a:p>
          <a:p>
            <a:r>
              <a:rPr lang="en-US" dirty="0"/>
              <a:t>Can check a list of files in current directory 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dirty="0"/>
              <a:t> command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C86026-B50D-3948-B874-6BA1D44EB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33" y="3555124"/>
            <a:ext cx="10909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AD62-BB57-214C-A745-914B3485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7B636-2BEE-CB45-97A9-B417F9F2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23483"/>
            <a:ext cx="5181600" cy="3753480"/>
          </a:xfrm>
        </p:spPr>
        <p:txBody>
          <a:bodyPr/>
          <a:lstStyle/>
          <a:p>
            <a:r>
              <a:rPr lang="en-US" dirty="0"/>
              <a:t>“.” is a current directory</a:t>
            </a:r>
          </a:p>
          <a:p>
            <a:r>
              <a:rPr lang="en-US" dirty="0"/>
              <a:t>“..”is a parent directory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872EA18-DEB5-124C-8475-B7BAAF9803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23483"/>
            <a:ext cx="5181600" cy="34769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704B93-3DF9-8C4E-87AE-29C79EAC8DF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can get more information by typing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ls -al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1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5A33-7499-6F41-8672-58689F1F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 permission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203CCEE-61F6-D84B-9435-CDB4BDBA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2443"/>
            <a:ext cx="10426272" cy="207451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: read,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/>
              <a:t>: </a:t>
            </a:r>
            <a:r>
              <a:rPr lang="en-US" dirty="0" err="1"/>
              <a:t>write,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: executable</a:t>
            </a:r>
          </a:p>
          <a:p>
            <a:r>
              <a:rPr lang="en-US" dirty="0"/>
              <a:t>Permissions are often expressed with the octal number (i.e., base 8)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= 4,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/>
              <a:t> = 2,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</a:t>
            </a:r>
            <a:r>
              <a:rPr lang="en-US" dirty="0"/>
              <a:t>: 755</a:t>
            </a:r>
          </a:p>
          <a:p>
            <a:pPr lvl="1"/>
            <a:r>
              <a:rPr lang="en-US" dirty="0"/>
              <a:t>e.g.,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rwxrwxrwx</a:t>
            </a:r>
            <a:r>
              <a:rPr lang="en-US" dirty="0"/>
              <a:t>: 777</a:t>
            </a:r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165F32DA-2A76-0044-A29B-30A92333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10426273" cy="509802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:a16="http://schemas.microsoft.com/office/drawing/2014/main" id="{6D00D500-2106-174A-9982-0F243438C9BE}"/>
              </a:ext>
            </a:extLst>
          </p:cNvPr>
          <p:cNvSpPr/>
          <p:nvPr/>
        </p:nvSpPr>
        <p:spPr>
          <a:xfrm>
            <a:off x="1675548" y="2391033"/>
            <a:ext cx="308919" cy="58339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0CA3C6E7-50F1-734F-A188-0B77B8654611}"/>
              </a:ext>
            </a:extLst>
          </p:cNvPr>
          <p:cNvSpPr/>
          <p:nvPr/>
        </p:nvSpPr>
        <p:spPr>
          <a:xfrm>
            <a:off x="2153769" y="2391032"/>
            <a:ext cx="308919" cy="1005279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51C22C11-5623-8C46-B7A1-D4437AB40E52}"/>
              </a:ext>
            </a:extLst>
          </p:cNvPr>
          <p:cNvSpPr/>
          <p:nvPr/>
        </p:nvSpPr>
        <p:spPr>
          <a:xfrm>
            <a:off x="2631990" y="2391033"/>
            <a:ext cx="308919" cy="1342078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F60A81-D45D-4C48-BDAA-31C4F3542BA0}"/>
              </a:ext>
            </a:extLst>
          </p:cNvPr>
          <p:cNvSpPr txBox="1"/>
          <p:nvPr/>
        </p:nvSpPr>
        <p:spPr>
          <a:xfrm>
            <a:off x="1424286" y="302698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Owner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CA76C-65E5-1D44-85EF-F52D0319139C}"/>
              </a:ext>
            </a:extLst>
          </p:cNvPr>
          <p:cNvSpPr txBox="1"/>
          <p:nvPr/>
        </p:nvSpPr>
        <p:spPr>
          <a:xfrm>
            <a:off x="1925591" y="3457704"/>
            <a:ext cx="76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Group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FC3187-912B-B44C-807F-5F7F29C3ACEC}"/>
              </a:ext>
            </a:extLst>
          </p:cNvPr>
          <p:cNvSpPr txBox="1"/>
          <p:nvPr/>
        </p:nvSpPr>
        <p:spPr>
          <a:xfrm>
            <a:off x="2558272" y="373311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Other</a:t>
            </a:r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8CD8B24E-AF3B-C84A-8F87-4092787A2F85}"/>
              </a:ext>
            </a:extLst>
          </p:cNvPr>
          <p:cNvSpPr/>
          <p:nvPr/>
        </p:nvSpPr>
        <p:spPr>
          <a:xfrm rot="1905914">
            <a:off x="927585" y="2346402"/>
            <a:ext cx="308919" cy="939187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82D491-950B-C649-96DD-275F07E52843}"/>
              </a:ext>
            </a:extLst>
          </p:cNvPr>
          <p:cNvSpPr txBox="1"/>
          <p:nvPr/>
        </p:nvSpPr>
        <p:spPr>
          <a:xfrm>
            <a:off x="189184" y="3192837"/>
            <a:ext cx="1604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File type</a:t>
            </a:r>
          </a:p>
          <a:p>
            <a:pPr algn="l"/>
            <a:r>
              <a:rPr lang="en-US" dirty="0">
                <a:latin typeface="+mj-lt"/>
              </a:rPr>
              <a:t>(e.g., directory)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5DEC5066-7F04-774A-BA7A-EADC00096DEC}"/>
              </a:ext>
            </a:extLst>
          </p:cNvPr>
          <p:cNvSpPr/>
          <p:nvPr/>
        </p:nvSpPr>
        <p:spPr>
          <a:xfrm>
            <a:off x="3897064" y="2475951"/>
            <a:ext cx="308919" cy="58339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C34AE4-9375-9349-8C94-3FC10D4DE08D}"/>
              </a:ext>
            </a:extLst>
          </p:cNvPr>
          <p:cNvSpPr txBox="1"/>
          <p:nvPr/>
        </p:nvSpPr>
        <p:spPr>
          <a:xfrm>
            <a:off x="3645802" y="3111898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File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Owner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643331E1-38DB-9043-B164-393C01A06CBE}"/>
              </a:ext>
            </a:extLst>
          </p:cNvPr>
          <p:cNvSpPr/>
          <p:nvPr/>
        </p:nvSpPr>
        <p:spPr>
          <a:xfrm>
            <a:off x="4708505" y="2481383"/>
            <a:ext cx="308919" cy="58339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B0004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1673B8-6149-7742-881F-2B895CDD0429}"/>
              </a:ext>
            </a:extLst>
          </p:cNvPr>
          <p:cNvSpPr txBox="1"/>
          <p:nvPr/>
        </p:nvSpPr>
        <p:spPr>
          <a:xfrm>
            <a:off x="4457243" y="3117330"/>
            <a:ext cx="81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File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Group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A2FFD1-9092-5541-A846-4D3223723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55" y="5369035"/>
            <a:ext cx="5588000" cy="490838"/>
          </a:xfrm>
          <a:prstGeom prst="rect">
            <a:avLst/>
          </a:prstGeom>
        </p:spPr>
      </p:pic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4B6230D1-658F-8B4C-A086-2B2524942B16}"/>
              </a:ext>
            </a:extLst>
          </p:cNvPr>
          <p:cNvSpPr/>
          <p:nvPr/>
        </p:nvSpPr>
        <p:spPr>
          <a:xfrm>
            <a:off x="6404919" y="309519"/>
            <a:ext cx="2070537" cy="1237593"/>
          </a:xfrm>
          <a:prstGeom prst="wedgeRectCallout">
            <a:avLst>
              <a:gd name="adj1" fmla="val -192922"/>
              <a:gd name="adj2" fmla="val 761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Q: What does this number mean?</a:t>
            </a:r>
          </a:p>
        </p:txBody>
      </p:sp>
    </p:spTree>
    <p:extLst>
      <p:ext uri="{BB962C8B-B14F-4D97-AF65-F5344CB8AC3E}">
        <p14:creationId xmlns:p14="http://schemas.microsoft.com/office/powerpoint/2010/main" val="20892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7A3B-9A53-8A47-93EB-F55DF7D3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permission: </a:t>
            </a:r>
            <a:r>
              <a:rPr lang="en-US" dirty="0" err="1"/>
              <a:t>setuid</a:t>
            </a:r>
            <a:r>
              <a:rPr lang="en-US" dirty="0"/>
              <a:t>, </a:t>
            </a:r>
            <a:r>
              <a:rPr lang="en-US" dirty="0" err="1"/>
              <a:t>setgid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61324-1804-7846-93FC-D98188D4B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205"/>
            <a:ext cx="10515600" cy="360675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</a:t>
            </a:r>
            <a:r>
              <a:rPr lang="en-US" dirty="0">
                <a:cs typeface="Courier New" panose="02070309020205020404" pitchFamily="49" charset="0"/>
              </a:rPr>
              <a:t>: </a:t>
            </a:r>
            <a:r>
              <a:rPr lang="en-US" dirty="0" err="1">
                <a:cs typeface="Courier New" panose="02070309020205020404" pitchFamily="49" charset="0"/>
              </a:rPr>
              <a:t>setgid</a:t>
            </a:r>
            <a:r>
              <a:rPr lang="en-US" dirty="0">
                <a:cs typeface="Courier New" panose="02070309020205020404" pitchFamily="49" charset="0"/>
              </a:rPr>
              <a:t> program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e.g.,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-x</a:t>
            </a:r>
            <a:r>
              <a:rPr lang="en-US" dirty="0">
                <a:cs typeface="Courier New" panose="02070309020205020404" pitchFamily="49" charset="0"/>
              </a:rPr>
              <a:t>: set </a:t>
            </a:r>
            <a:r>
              <a:rPr lang="en-US" dirty="0" err="1">
                <a:cs typeface="Courier New" panose="02070309020205020404" pitchFamily="49" charset="0"/>
              </a:rPr>
              <a:t>uid</a:t>
            </a:r>
            <a:r>
              <a:rPr lang="en-US" dirty="0">
                <a:cs typeface="Courier New" panose="02070309020205020404" pitchFamily="49" charset="0"/>
              </a:rPr>
              <a:t> program</a:t>
            </a:r>
            <a:br>
              <a:rPr lang="en-US" dirty="0">
                <a:cs typeface="Courier New" panose="02070309020205020404" pitchFamily="49" charset="0"/>
              </a:rPr>
            </a:br>
            <a:endParaRPr lang="en-US" dirty="0">
              <a:cs typeface="Courier New" panose="02070309020205020404" pitchFamily="49" charset="0"/>
            </a:endParaRPr>
          </a:p>
          <a:p>
            <a:r>
              <a:rPr lang="en-US" dirty="0" err="1">
                <a:cs typeface="Courier New" panose="02070309020205020404" pitchFamily="49" charset="0"/>
              </a:rPr>
              <a:t>setgid</a:t>
            </a:r>
            <a:r>
              <a:rPr lang="en-US" dirty="0">
                <a:cs typeface="Courier New" panose="02070309020205020404" pitchFamily="49" charset="0"/>
              </a:rPr>
              <a:t> program changes ‘effective’ gid of its user with its gid</a:t>
            </a:r>
          </a:p>
          <a:p>
            <a:r>
              <a:rPr lang="en-US" dirty="0">
                <a:cs typeface="Courier New" panose="02070309020205020404" pitchFamily="49" charset="0"/>
              </a:rPr>
              <a:t>Similar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US" dirty="0">
                <a:cs typeface="Courier New" panose="02070309020205020404" pitchFamily="49" charset="0"/>
              </a:rPr>
              <a:t>, special permissions has the octal number form</a:t>
            </a:r>
          </a:p>
          <a:p>
            <a:pPr lvl="1"/>
            <a:r>
              <a:rPr lang="en-US" dirty="0" err="1">
                <a:cs typeface="Courier New" panose="02070309020205020404" pitchFamily="49" charset="0"/>
              </a:rPr>
              <a:t>setuid</a:t>
            </a:r>
            <a:r>
              <a:rPr lang="en-US" dirty="0">
                <a:cs typeface="Courier New" panose="02070309020205020404" pitchFamily="49" charset="0"/>
              </a:rPr>
              <a:t>: 4, </a:t>
            </a:r>
            <a:r>
              <a:rPr lang="en-US" dirty="0" err="1">
                <a:cs typeface="Courier New" panose="02070309020205020404" pitchFamily="49" charset="0"/>
              </a:rPr>
              <a:t>setgid</a:t>
            </a:r>
            <a:r>
              <a:rPr lang="en-US" dirty="0">
                <a:cs typeface="Courier New" panose="02070309020205020404" pitchFamily="49" charset="0"/>
              </a:rPr>
              <a:t>: 2, sticky bit: 1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The above permission would be 2755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F131265-1E14-CE4E-AD1A-D2B59F319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1825625"/>
            <a:ext cx="9017000" cy="3556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2C6511F-ACE5-584C-BD7C-F8378A882C6C}"/>
              </a:ext>
            </a:extLst>
          </p:cNvPr>
          <p:cNvSpPr/>
          <p:nvPr/>
        </p:nvSpPr>
        <p:spPr>
          <a:xfrm>
            <a:off x="9753600" y="2316162"/>
            <a:ext cx="2070537" cy="1237593"/>
          </a:xfrm>
          <a:prstGeom prst="wedgeRectCallout">
            <a:avLst>
              <a:gd name="adj1" fmla="val -64612"/>
              <a:gd name="adj2" fmla="val -52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Q: Why we use </a:t>
            </a:r>
            <a:r>
              <a:rPr lang="en-US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setgid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? not </a:t>
            </a:r>
            <a:r>
              <a:rPr lang="en-US" dirty="0" err="1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setuid</a:t>
            </a:r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?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443178D3-6BBF-9946-B55A-3B8B149E48B3}"/>
              </a:ext>
            </a:extLst>
          </p:cNvPr>
          <p:cNvSpPr/>
          <p:nvPr/>
        </p:nvSpPr>
        <p:spPr>
          <a:xfrm>
            <a:off x="6738731" y="5039485"/>
            <a:ext cx="2776330" cy="619194"/>
          </a:xfrm>
          <a:prstGeom prst="wedgeRectCallout">
            <a:avLst>
              <a:gd name="adj1" fmla="val -64612"/>
              <a:gd name="adj2" fmla="val -526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+mj-lt"/>
                <a:cs typeface="Courier New" panose="02070309020205020404" pitchFamily="49" charset="0"/>
              </a:rPr>
              <a:t>Q: What is sticky bit?</a:t>
            </a:r>
          </a:p>
        </p:txBody>
      </p:sp>
    </p:spTree>
    <p:extLst>
      <p:ext uri="{BB962C8B-B14F-4D97-AF65-F5344CB8AC3E}">
        <p14:creationId xmlns:p14="http://schemas.microsoft.com/office/powerpoint/2010/main" val="40732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dirty="0" smtClean="0">
            <a:solidFill>
              <a:schemeClr val="tx1"/>
            </a:solidFill>
            <a:latin typeface="+mj-lt"/>
            <a:cs typeface="Courier New" panose="02070309020205020404" pitchFamily="49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1916</Words>
  <Application>Microsoft Office PowerPoint</Application>
  <PresentationFormat>와이드스크린</PresentationFormat>
  <Paragraphs>316</Paragraphs>
  <Slides>39</Slides>
  <Notes>13</Notes>
  <HiddenSlides>8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6" baseType="lpstr">
      <vt:lpstr>맑은 고딕</vt:lpstr>
      <vt:lpstr>Arial</vt:lpstr>
      <vt:lpstr>Calibri</vt:lpstr>
      <vt:lpstr>Calibri Light</vt:lpstr>
      <vt:lpstr>Courier New</vt:lpstr>
      <vt:lpstr>Wingdings</vt:lpstr>
      <vt:lpstr>Office Theme</vt:lpstr>
      <vt:lpstr>Linux basic</vt:lpstr>
      <vt:lpstr>Announcements</vt:lpstr>
      <vt:lpstr>Agenda</vt:lpstr>
      <vt:lpstr>What is Linux?</vt:lpstr>
      <vt:lpstr>An operating system is software that provide</vt:lpstr>
      <vt:lpstr>Linux file system</vt:lpstr>
      <vt:lpstr>Linux file system</vt:lpstr>
      <vt:lpstr>Linux file permission</vt:lpstr>
      <vt:lpstr>Special permission: setuid, setgid</vt:lpstr>
      <vt:lpstr>Questions about permissions</vt:lpstr>
      <vt:lpstr>Questions about permissions</vt:lpstr>
      <vt:lpstr>Questions about permissions</vt:lpstr>
      <vt:lpstr>Questions about permissions</vt:lpstr>
      <vt:lpstr>Questions about permissions</vt:lpstr>
      <vt:lpstr>Questions about permissions</vt:lpstr>
      <vt:lpstr>More on setgid</vt:lpstr>
      <vt:lpstr>PowerPoint 프레젠테이션</vt:lpstr>
      <vt:lpstr>A special file type: symbolic (soft) link</vt:lpstr>
      <vt:lpstr>Use a file system using open(), read(), write(), …</vt:lpstr>
      <vt:lpstr>File descriptors</vt:lpstr>
      <vt:lpstr>Process management: Process and thread</vt:lpstr>
      <vt:lpstr>More example</vt:lpstr>
      <vt:lpstr>More example</vt:lpstr>
      <vt:lpstr>Thread vs process</vt:lpstr>
      <vt:lpstr>Common misconceptions</vt:lpstr>
      <vt:lpstr>PowerPoint 프레젠테이션</vt:lpstr>
      <vt:lpstr>Create a process using fork()</vt:lpstr>
      <vt:lpstr>Run a new program using execve()</vt:lpstr>
      <vt:lpstr>Process layout (32bit in x86-64)</vt:lpstr>
      <vt:lpstr>Shell</vt:lpstr>
      <vt:lpstr>How system() works?</vt:lpstr>
      <vt:lpstr>Vulnerability1: PATH injection</vt:lpstr>
      <vt:lpstr>Vulnerability2: Command injection</vt:lpstr>
      <vt:lpstr>Wildcard injection</vt:lpstr>
      <vt:lpstr>Wildcard injection</vt:lpstr>
      <vt:lpstr>Wildcard injection</vt:lpstr>
      <vt:lpstr>Shellshock</vt:lpstr>
      <vt:lpstr>Example: Common Gateway Interface (CGI)</vt:lpstr>
      <vt:lpstr>Shellshock on CGI servers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Yun, Insu</dc:creator>
  <cp:lastModifiedBy>insu</cp:lastModifiedBy>
  <cp:revision>616</cp:revision>
  <dcterms:created xsi:type="dcterms:W3CDTF">2021-01-11T13:07:34Z</dcterms:created>
  <dcterms:modified xsi:type="dcterms:W3CDTF">2021-03-11T09:10:48Z</dcterms:modified>
</cp:coreProperties>
</file>