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520" r:id="rId4"/>
    <p:sldId id="522" r:id="rId5"/>
    <p:sldId id="462" r:id="rId6"/>
    <p:sldId id="484" r:id="rId7"/>
    <p:sldId id="488" r:id="rId8"/>
    <p:sldId id="489" r:id="rId9"/>
    <p:sldId id="490" r:id="rId10"/>
    <p:sldId id="492" r:id="rId11"/>
    <p:sldId id="494" r:id="rId12"/>
    <p:sldId id="496" r:id="rId13"/>
    <p:sldId id="497" r:id="rId14"/>
    <p:sldId id="498" r:id="rId15"/>
    <p:sldId id="499" r:id="rId16"/>
    <p:sldId id="504" r:id="rId17"/>
    <p:sldId id="501" r:id="rId18"/>
    <p:sldId id="503" r:id="rId19"/>
    <p:sldId id="506" r:id="rId20"/>
    <p:sldId id="505" r:id="rId21"/>
    <p:sldId id="507" r:id="rId22"/>
    <p:sldId id="288" r:id="rId23"/>
    <p:sldId id="508" r:id="rId24"/>
    <p:sldId id="509" r:id="rId25"/>
    <p:sldId id="510" r:id="rId26"/>
    <p:sldId id="511" r:id="rId27"/>
    <p:sldId id="513" r:id="rId28"/>
    <p:sldId id="512" r:id="rId29"/>
    <p:sldId id="514" r:id="rId30"/>
    <p:sldId id="515" r:id="rId31"/>
    <p:sldId id="516" r:id="rId32"/>
    <p:sldId id="517" r:id="rId33"/>
    <p:sldId id="5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5"/>
    <p:restoredTop sz="76803"/>
  </p:normalViewPr>
  <p:slideViewPr>
    <p:cSldViewPr snapToGrid="0" snapToObjects="1">
      <p:cViewPr varScale="1">
        <p:scale>
          <a:sx n="91" d="100"/>
          <a:sy n="91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stack overflow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to use </a:t>
            </a:r>
            <a:r>
              <a:rPr lang="en-US" dirty="0" err="1"/>
              <a:t>pwntools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3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0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1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5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3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0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Stack overflow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487826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29099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5769F5B-C32C-FF4A-97E4-D803DEDF01F3}"/>
              </a:ext>
            </a:extLst>
          </p:cNvPr>
          <p:cNvSpPr/>
          <p:nvPr/>
        </p:nvSpPr>
        <p:spPr>
          <a:xfrm>
            <a:off x="9622490" y="4021773"/>
            <a:ext cx="1844511" cy="531345"/>
          </a:xfrm>
          <a:prstGeom prst="wedgeRectCallout">
            <a:avLst>
              <a:gd name="adj1" fmla="val -82360"/>
              <a:gd name="adj2" fmla="val 676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52092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511741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29099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5769F5B-C32C-FF4A-97E4-D803DEDF01F3}"/>
              </a:ext>
            </a:extLst>
          </p:cNvPr>
          <p:cNvSpPr/>
          <p:nvPr/>
        </p:nvSpPr>
        <p:spPr>
          <a:xfrm>
            <a:off x="10014673" y="4190585"/>
            <a:ext cx="1844511" cy="531345"/>
          </a:xfrm>
          <a:prstGeom prst="wedgeRectCallout">
            <a:avLst>
              <a:gd name="adj1" fmla="val -82360"/>
              <a:gd name="adj2" fmla="val 676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0117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70740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5342493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333198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93616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995572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386655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0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9249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124879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437299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7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145980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4471463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415781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4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41834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(size: 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1684890"/>
            <a:ext cx="6429630" cy="9457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6" y="53858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43125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92AA10DC-E4F5-A24C-B517-CB03497D73A3}"/>
              </a:ext>
            </a:extLst>
          </p:cNvPr>
          <p:cNvSpPr/>
          <p:nvPr/>
        </p:nvSpPr>
        <p:spPr>
          <a:xfrm>
            <a:off x="8439661" y="3045564"/>
            <a:ext cx="3291840" cy="1161401"/>
          </a:xfrm>
          <a:prstGeom prst="wedgeRectCallout">
            <a:avLst>
              <a:gd name="adj1" fmla="val -42995"/>
              <a:gd name="adj2" fmla="val -780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Let’s assume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= “A” * 24</a:t>
            </a:r>
          </a:p>
        </p:txBody>
      </p:sp>
    </p:spTree>
    <p:extLst>
      <p:ext uri="{BB962C8B-B14F-4D97-AF65-F5344CB8AC3E}">
        <p14:creationId xmlns:p14="http://schemas.microsoft.com/office/powerpoint/2010/main" val="34421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31142"/>
              </p:ext>
            </p:extLst>
          </p:nvPr>
        </p:nvGraphicFramePr>
        <p:xfrm>
          <a:off x="1255071" y="639087"/>
          <a:ext cx="3160415" cy="585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(size: 16)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[”A” * 16]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1684890"/>
            <a:ext cx="6429630" cy="9457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6" y="53858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43125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9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1578"/>
              </p:ext>
            </p:extLst>
          </p:nvPr>
        </p:nvGraphicFramePr>
        <p:xfrm>
          <a:off x="1255071" y="639087"/>
          <a:ext cx="3160415" cy="6095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(size: 16)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[”A” * 16]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1684890"/>
            <a:ext cx="6429630" cy="9457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6" y="53858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431256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2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6095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(size: 16)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[”A” * 16]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3302392"/>
            <a:ext cx="6429630" cy="1972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6" y="385248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2793253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0606-DA1B-FA48-9CDB-C9309A2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E3CB-EA68-D143-B815-1F738026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what the stack overflow 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Understand how to control PC using stack overflow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Understand how to place shellcode in memory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Understand how to calculate shellcode address and to launch a shell</a:t>
            </a:r>
          </a:p>
        </p:txBody>
      </p:sp>
    </p:spTree>
    <p:extLst>
      <p:ext uri="{BB962C8B-B14F-4D97-AF65-F5344CB8AC3E}">
        <p14:creationId xmlns:p14="http://schemas.microsoft.com/office/powerpoint/2010/main" val="2625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6095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[0x41414141]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(size: 16)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[”A” * 16]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3302392"/>
            <a:ext cx="6429630" cy="1972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6" y="385248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4306" y="2793253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11F4EE9-A78D-B94B-B929-6B82D9107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57"/>
          <a:stretch/>
        </p:blipFill>
        <p:spPr>
          <a:xfrm>
            <a:off x="4505064" y="5641145"/>
            <a:ext cx="4000500" cy="616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7373D-9994-1941-AB16-96B6DA3B3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064" y="4996266"/>
            <a:ext cx="7505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2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5EFE-913B-EF4D-8F58-8A6F3DC8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PC to arbitrary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766B-2ED5-B449-B0ED-B309D1D6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change your </a:t>
            </a:r>
            <a:r>
              <a:rPr lang="en-US" dirty="0" err="1"/>
              <a:t>eip</a:t>
            </a:r>
            <a:r>
              <a:rPr lang="en-US" dirty="0"/>
              <a:t> into 0x44434241, what should be our input?</a:t>
            </a:r>
          </a:p>
          <a:p>
            <a:pPr lvl="1"/>
            <a:r>
              <a:rPr lang="en-US" dirty="0"/>
              <a:t>NOTE: 0x44 = “D”, 0x43 = “C”, 0x42 = “B”, 0x41 = “A”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A445C-4013-C248-8BAE-CFB16BA021BD}"/>
              </a:ext>
            </a:extLst>
          </p:cNvPr>
          <p:cNvSpPr/>
          <p:nvPr/>
        </p:nvSpPr>
        <p:spPr>
          <a:xfrm>
            <a:off x="1519310" y="3193366"/>
            <a:ext cx="3502855" cy="1744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“A” * 16     #  buffer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“B” * 4    # old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“ABCD”     #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retaddr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76708-5D5A-7848-98C5-D6A3D93DCE56}"/>
              </a:ext>
            </a:extLst>
          </p:cNvPr>
          <p:cNvSpPr/>
          <p:nvPr/>
        </p:nvSpPr>
        <p:spPr>
          <a:xfrm>
            <a:off x="6436555" y="3193366"/>
            <a:ext cx="3502855" cy="1744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“A” * 16     #  buffer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“B” * 4    # old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“DCBA”     #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retaddr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2208E2A4-FD8D-CB4A-92A4-EA1CA52ABFA2}"/>
              </a:ext>
            </a:extLst>
          </p:cNvPr>
          <p:cNvSpPr/>
          <p:nvPr/>
        </p:nvSpPr>
        <p:spPr>
          <a:xfrm rot="2775436">
            <a:off x="1432603" y="3480609"/>
            <a:ext cx="1383143" cy="1376535"/>
          </a:xfrm>
          <a:prstGeom prst="plus">
            <a:avLst>
              <a:gd name="adj" fmla="val 4661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422363C8-990F-8844-8574-FDC178BA6A31}"/>
              </a:ext>
            </a:extLst>
          </p:cNvPr>
          <p:cNvSpPr/>
          <p:nvPr/>
        </p:nvSpPr>
        <p:spPr>
          <a:xfrm>
            <a:off x="5655213" y="5329706"/>
            <a:ext cx="1983544" cy="847257"/>
          </a:xfrm>
          <a:prstGeom prst="wedgeRectCallout">
            <a:avLst>
              <a:gd name="adj1" fmla="val 39119"/>
              <a:gd name="adj2" fmla="val -1209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Little endian</a:t>
            </a:r>
          </a:p>
        </p:txBody>
      </p:sp>
    </p:spTree>
    <p:extLst>
      <p:ext uri="{BB962C8B-B14F-4D97-AF65-F5344CB8AC3E}">
        <p14:creationId xmlns:p14="http://schemas.microsoft.com/office/powerpoint/2010/main" val="40037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2B8-D571-5E4F-9BE5-C4E9570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put your shellcode? (Recall)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B870C35-5AEF-4D4C-996C-564B980128EB}"/>
              </a:ext>
            </a:extLst>
          </p:cNvPr>
          <p:cNvSpPr txBox="1">
            <a:spLocks/>
          </p:cNvSpPr>
          <p:nvPr/>
        </p:nvSpPr>
        <p:spPr>
          <a:xfrm>
            <a:off x="772298" y="14978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./hello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endParaRPr lang="en-US" sz="24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4ACAD-D91F-274C-8BD7-56D081593364}"/>
              </a:ext>
            </a:extLst>
          </p:cNvPr>
          <p:cNvGraphicFramePr>
            <a:graphicFrameLocks/>
          </p:cNvGraphicFramePr>
          <p:nvPr/>
        </p:nvGraphicFramePr>
        <p:xfrm>
          <a:off x="838200" y="1999996"/>
          <a:ext cx="91131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35">
                  <a:extLst>
                    <a:ext uri="{9D8B030D-6E8A-4147-A177-3AD203B41FA5}">
                      <a16:colId xmlns:a16="http://schemas.microsoft.com/office/drawing/2014/main" val="4037882088"/>
                    </a:ext>
                  </a:extLst>
                </a:gridCol>
                <a:gridCol w="5946173">
                  <a:extLst>
                    <a:ext uri="{9D8B030D-6E8A-4147-A177-3AD203B41FA5}">
                      <a16:colId xmlns:a16="http://schemas.microsoft.com/office/drawing/2014/main" val="1450551435"/>
                    </a:ext>
                  </a:extLst>
                </a:gridCol>
              </a:tblGrid>
              <a:tr h="3452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38078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NULL (8-byte)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251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File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0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“COLUMNS=238”, “LANG=en_US.UTF-8”,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7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bbbb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cccc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3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475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env1, env2, env3, …,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envN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335403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arg1, arg2, arg3, arg4,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80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04798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08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9834"/>
                  </a:ext>
                </a:extLst>
              </a:tr>
            </a:tbl>
          </a:graphicData>
        </a:graphic>
      </p:graphicFrame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8B427B7-6158-C241-84A8-62E37F15A317}"/>
              </a:ext>
            </a:extLst>
          </p:cNvPr>
          <p:cNvSpPr/>
          <p:nvPr/>
        </p:nvSpPr>
        <p:spPr>
          <a:xfrm>
            <a:off x="8792307" y="1690688"/>
            <a:ext cx="3108961" cy="1405451"/>
          </a:xfrm>
          <a:prstGeom prst="wedgeRectCallout">
            <a:avLst>
              <a:gd name="adj1" fmla="val -52370"/>
              <a:gd name="adj2" fmla="val 650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Use environment variables! Why?</a:t>
            </a:r>
          </a:p>
        </p:txBody>
      </p:sp>
    </p:spTree>
    <p:extLst>
      <p:ext uri="{BB962C8B-B14F-4D97-AF65-F5344CB8AC3E}">
        <p14:creationId xmlns:p14="http://schemas.microsoft.com/office/powerpoint/2010/main" val="13136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0F56-824A-974C-8F09-B5A46F87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a new environment variable (Command line version)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AA05D-EF1C-464F-944A-B6A8F3BC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6379"/>
            <a:ext cx="10579100" cy="723900"/>
          </a:xfrm>
          <a:prstGeom prst="rect">
            <a:avLst/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8229C635-23C3-9B46-A417-E8E3918D1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25970"/>
            <a:ext cx="2019300" cy="3937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79FFAF0-F90E-C44D-9157-BF408308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11407"/>
            <a:ext cx="66294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D4BA-379E-9D4A-9D77-88D9ADFD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an address of shellcode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D0312-C320-0044-9027-ACB37198D130}"/>
              </a:ext>
            </a:extLst>
          </p:cNvPr>
          <p:cNvSpPr/>
          <p:nvPr/>
        </p:nvSpPr>
        <p:spPr>
          <a:xfrm>
            <a:off x="838200" y="2264898"/>
            <a:ext cx="4192172" cy="2110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"%p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"SHELLCODE"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C4BDE-3CED-2F4E-8A8B-EB5E2FED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80" y="2264898"/>
            <a:ext cx="5232400" cy="368300"/>
          </a:xfrm>
          <a:prstGeom prst="rect">
            <a:avLst/>
          </a:prstGeom>
        </p:spPr>
      </p:pic>
      <p:pic>
        <p:nvPicPr>
          <p:cNvPr id="14" name="Content Placeholder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3CF819-63D7-D141-9C2D-C840FF938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2880" y="2896258"/>
            <a:ext cx="3149600" cy="6223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4CFE26-D815-FC45-8026-C3817150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4727012"/>
            <a:ext cx="11061700" cy="444500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298CEC82-F705-2D40-9535-6FD4EAA06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" y="5413375"/>
            <a:ext cx="4864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5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C0DA-2718-B342-BA4F-651EFEE8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my exploit fail?</a:t>
            </a: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D0974C0C-16D7-CC4C-A9CD-BF918183C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68975"/>
            <a:ext cx="4851400" cy="723900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CA03ECC-87D8-7E4F-9D71-74564E89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8235"/>
            <a:ext cx="10515600" cy="1336099"/>
          </a:xfrm>
          <a:prstGeom prst="rect">
            <a:avLst/>
          </a:prstGeom>
        </p:spPr>
      </p:pic>
      <p:pic>
        <p:nvPicPr>
          <p:cNvPr id="9" name="Content Placeholder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72081C-31F0-B240-9A90-94177F8C9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74196"/>
            <a:ext cx="31496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F242D-0CF0-7C45-8946-21DC70F4C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63124"/>
            <a:ext cx="10579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2B8-D571-5E4F-9BE5-C4E9570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program has different layout!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B870C35-5AEF-4D4C-996C-564B980128EB}"/>
              </a:ext>
            </a:extLst>
          </p:cNvPr>
          <p:cNvSpPr txBox="1">
            <a:spLocks/>
          </p:cNvSpPr>
          <p:nvPr/>
        </p:nvSpPr>
        <p:spPr>
          <a:xfrm>
            <a:off x="772298" y="14978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./hello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endParaRPr lang="en-US" sz="24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4ACAD-D91F-274C-8BD7-56D081593364}"/>
              </a:ext>
            </a:extLst>
          </p:cNvPr>
          <p:cNvGraphicFramePr>
            <a:graphicFrameLocks/>
          </p:cNvGraphicFramePr>
          <p:nvPr/>
        </p:nvGraphicFramePr>
        <p:xfrm>
          <a:off x="838200" y="1999996"/>
          <a:ext cx="91131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35">
                  <a:extLst>
                    <a:ext uri="{9D8B030D-6E8A-4147-A177-3AD203B41FA5}">
                      <a16:colId xmlns:a16="http://schemas.microsoft.com/office/drawing/2014/main" val="4037882088"/>
                    </a:ext>
                  </a:extLst>
                </a:gridCol>
                <a:gridCol w="5946173">
                  <a:extLst>
                    <a:ext uri="{9D8B030D-6E8A-4147-A177-3AD203B41FA5}">
                      <a16:colId xmlns:a16="http://schemas.microsoft.com/office/drawing/2014/main" val="1450551435"/>
                    </a:ext>
                  </a:extLst>
                </a:gridCol>
              </a:tblGrid>
              <a:tr h="3452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38078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NULL (8-byte)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251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File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0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“COLUMNS=238”, “LANG=en_US.UTF-8”,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7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bbbb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cccc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3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475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env1, env2, env3, …,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envN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335403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arg1, arg2, arg3, arg4,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80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04798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08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9834"/>
                  </a:ext>
                </a:extLst>
              </a:tr>
            </a:tbl>
          </a:graphicData>
        </a:graphic>
      </p:graphicFrame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8B427B7-6158-C241-84A8-62E37F15A317}"/>
              </a:ext>
            </a:extLst>
          </p:cNvPr>
          <p:cNvSpPr/>
          <p:nvPr/>
        </p:nvSpPr>
        <p:spPr>
          <a:xfrm>
            <a:off x="6779581" y="1690688"/>
            <a:ext cx="2209675" cy="1130062"/>
          </a:xfrm>
          <a:prstGeom prst="wedgeRectCallout">
            <a:avLst>
              <a:gd name="adj1" fmla="val -52370"/>
              <a:gd name="adj2" fmla="val 650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Different file name!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6D1D62F-A0F2-F740-A0CE-9D58D9444225}"/>
              </a:ext>
            </a:extLst>
          </p:cNvPr>
          <p:cNvSpPr/>
          <p:nvPr/>
        </p:nvSpPr>
        <p:spPr>
          <a:xfrm>
            <a:off x="9559249" y="2082055"/>
            <a:ext cx="2209675" cy="1130062"/>
          </a:xfrm>
          <a:prstGeom prst="wedgeRectCallout">
            <a:avLst>
              <a:gd name="adj1" fmla="val -52370"/>
              <a:gd name="adj2" fmla="val 650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GDB inserts additional env</a:t>
            </a:r>
          </a:p>
        </p:txBody>
      </p:sp>
    </p:spTree>
    <p:extLst>
      <p:ext uri="{BB962C8B-B14F-4D97-AF65-F5344CB8AC3E}">
        <p14:creationId xmlns:p14="http://schemas.microsoft.com/office/powerpoint/2010/main" val="26875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658C-0E9A-334C-AB5F-88CBBFAC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 sled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91E2-2673-1442-85F9-D239BD93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NOP: No operation</a:t>
            </a:r>
          </a:p>
          <a:p>
            <a:pPr lvl="1"/>
            <a:r>
              <a:rPr lang="en-US" dirty="0"/>
              <a:t>OPCODE = “\x90”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9AED3-BBF9-C346-817B-6B0239A4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9389"/>
            <a:ext cx="105791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969F2-2446-1847-A1E8-BD2BAFFE7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3890273"/>
            <a:ext cx="10883900" cy="83820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D38511A-FCE4-4845-B4F6-E59C9D2FE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5128868"/>
            <a:ext cx="2895600" cy="6477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23EF789-BECF-AD4F-AD91-302487DB823B}"/>
              </a:ext>
            </a:extLst>
          </p:cNvPr>
          <p:cNvSpPr/>
          <p:nvPr/>
        </p:nvSpPr>
        <p:spPr>
          <a:xfrm>
            <a:off x="5837045" y="5072906"/>
            <a:ext cx="4432370" cy="1130062"/>
          </a:xfrm>
          <a:prstGeom prst="wedgeRectCallout">
            <a:avLst>
              <a:gd name="adj1" fmla="val -86112"/>
              <a:gd name="adj2" fmla="val -21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Use address = </a:t>
            </a:r>
            <a:r>
              <a:rPr lang="en-US" sz="2400" dirty="0" err="1">
                <a:latin typeface="+mj-lt"/>
                <a:cs typeface="Courier New" panose="02070309020205020404" pitchFamily="49" charset="0"/>
              </a:rPr>
              <a:t>getenv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() +  0x1000</a:t>
            </a:r>
          </a:p>
        </p:txBody>
      </p:sp>
    </p:spTree>
    <p:extLst>
      <p:ext uri="{BB962C8B-B14F-4D97-AF65-F5344CB8AC3E}">
        <p14:creationId xmlns:p14="http://schemas.microsoft.com/office/powerpoint/2010/main" val="21662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CA82-AE0B-E046-88A0-45E7F701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Make your exploit more robust using NOP sled</a:t>
            </a:r>
          </a:p>
        </p:txBody>
      </p:sp>
      <p:pic>
        <p:nvPicPr>
          <p:cNvPr id="1026" name="Picture 2" descr="How to Make a Sled Go Faster, According to Science | Mental Floss">
            <a:extLst>
              <a:ext uri="{FF2B5EF4-FFF2-40B4-BE49-F238E27FC236}">
                <a16:creationId xmlns:a16="http://schemas.microsoft.com/office/drawing/2014/main" id="{841A154C-0080-A147-AEF4-2B3D4FFC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1" y="1755475"/>
            <a:ext cx="7835705" cy="43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757591-FE3C-8245-A6D9-C0E1A6AD2ECD}"/>
              </a:ext>
            </a:extLst>
          </p:cNvPr>
          <p:cNvSpPr/>
          <p:nvPr/>
        </p:nvSpPr>
        <p:spPr>
          <a:xfrm>
            <a:off x="4076408" y="3569364"/>
            <a:ext cx="150524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88767-3F50-1842-B79F-7E9E38523864}"/>
              </a:ext>
            </a:extLst>
          </p:cNvPr>
          <p:cNvSpPr/>
          <p:nvPr/>
        </p:nvSpPr>
        <p:spPr>
          <a:xfrm>
            <a:off x="8307560" y="5132362"/>
            <a:ext cx="150524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Shellcode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2A37C-8999-4F41-9019-0559EBDA89D0}"/>
              </a:ext>
            </a:extLst>
          </p:cNvPr>
          <p:cNvSpPr/>
          <p:nvPr/>
        </p:nvSpPr>
        <p:spPr>
          <a:xfrm>
            <a:off x="1941341" y="4675162"/>
            <a:ext cx="984739" cy="614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58497-8FB3-D746-AB19-B02D40353C37}"/>
              </a:ext>
            </a:extLst>
          </p:cNvPr>
          <p:cNvSpPr/>
          <p:nvPr/>
        </p:nvSpPr>
        <p:spPr>
          <a:xfrm>
            <a:off x="3204209" y="4975272"/>
            <a:ext cx="984739" cy="614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B6CA4-E890-F049-9E12-85DA69EBB3F4}"/>
              </a:ext>
            </a:extLst>
          </p:cNvPr>
          <p:cNvSpPr/>
          <p:nvPr/>
        </p:nvSpPr>
        <p:spPr>
          <a:xfrm>
            <a:off x="4467077" y="5275382"/>
            <a:ext cx="984739" cy="614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CC1F8-2A81-9549-A20D-0F957683FC60}"/>
              </a:ext>
            </a:extLst>
          </p:cNvPr>
          <p:cNvSpPr/>
          <p:nvPr/>
        </p:nvSpPr>
        <p:spPr>
          <a:xfrm>
            <a:off x="5831643" y="5589562"/>
            <a:ext cx="984739" cy="614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</a:p>
        </p:txBody>
      </p:sp>
    </p:spTree>
    <p:extLst>
      <p:ext uri="{BB962C8B-B14F-4D97-AF65-F5344CB8AC3E}">
        <p14:creationId xmlns:p14="http://schemas.microsoft.com/office/powerpoint/2010/main" val="16580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266E-ADC3-B940-87E6-B955A875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5680CA-2E7F-984C-A46A-A0B7329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20186"/>
            <a:ext cx="10515600" cy="334587"/>
          </a:xfr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67D9F75-E594-094E-BB0A-EBCD4998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1587"/>
            <a:ext cx="2895600" cy="647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3C6B1B7-4957-CA4B-93DC-D2E7C74E4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2271"/>
            <a:ext cx="76708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DBADE-8BA5-5F4D-821A-CC3FCDF4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34452"/>
            <a:ext cx="96901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19A4-D1FE-684E-B3BE-BA4E3046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3010-DB2F-8244-AD60-CAD404BC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Flow over boundary (i.e., over capacity)</a:t>
            </a:r>
          </a:p>
          <a:p>
            <a:endParaRPr lang="en-US" dirty="0"/>
          </a:p>
          <a:p>
            <a:r>
              <a:rPr lang="en-US" dirty="0"/>
              <a:t>Many overflows in software security</a:t>
            </a:r>
          </a:p>
          <a:p>
            <a:pPr lvl="1"/>
            <a:r>
              <a:rPr lang="en-US" dirty="0"/>
              <a:t>Stack overflow (Today)</a:t>
            </a:r>
          </a:p>
          <a:p>
            <a:pPr lvl="1"/>
            <a:r>
              <a:rPr lang="en-US" dirty="0"/>
              <a:t>Heap overflow (lab09)</a:t>
            </a:r>
          </a:p>
          <a:p>
            <a:pPr lvl="1"/>
            <a:r>
              <a:rPr lang="en-US" dirty="0"/>
              <a:t>Integer overflow (lab08)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4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F53A-7F74-1749-9BE3-34B91901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debugging skill: </a:t>
            </a:r>
            <a:r>
              <a:rPr lang="en-US" dirty="0" err="1"/>
              <a:t>coredump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4909F83-9257-A945-B071-1CA5C8125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46"/>
          <a:stretch/>
        </p:blipFill>
        <p:spPr>
          <a:xfrm>
            <a:off x="689317" y="1785645"/>
            <a:ext cx="10381957" cy="1836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B84114-4CFC-114B-B324-A4A3D2986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7" y="3997667"/>
            <a:ext cx="2743200" cy="24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F4DDDA-2D3B-0844-BFD6-03A69650D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17" y="4451546"/>
            <a:ext cx="866140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3AB0C-587D-764A-8610-A08EB63F2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17" y="5407457"/>
            <a:ext cx="9359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621E-88ED-594C-A02D-5B228833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issue in </a:t>
            </a:r>
            <a:r>
              <a:rPr lang="en-US" dirty="0" err="1"/>
              <a:t>coredump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3B3C-4295-7D49-8119-D04F0687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coredump</a:t>
            </a:r>
            <a:r>
              <a:rPr lang="en-US" dirty="0"/>
              <a:t> gives you accurate information</a:t>
            </a:r>
          </a:p>
          <a:p>
            <a:pPr lvl="1"/>
            <a:r>
              <a:rPr lang="en-US" dirty="0"/>
              <a:t>It is more useful when you cannot use NOP sled</a:t>
            </a:r>
          </a:p>
          <a:p>
            <a:pPr lvl="1"/>
            <a:endParaRPr lang="en-US" dirty="0"/>
          </a:p>
          <a:p>
            <a:r>
              <a:rPr lang="en-US" dirty="0" err="1"/>
              <a:t>setg</a:t>
            </a:r>
            <a:r>
              <a:rPr lang="en-US" dirty="0"/>
              <a:t>(u)id program cannot create </a:t>
            </a:r>
            <a:r>
              <a:rPr lang="en-US" dirty="0" err="1"/>
              <a:t>coredump</a:t>
            </a:r>
            <a:endParaRPr lang="en-US" dirty="0"/>
          </a:p>
          <a:p>
            <a:pPr lvl="1"/>
            <a:r>
              <a:rPr lang="en-US" dirty="0"/>
              <a:t>Due to security reason: </a:t>
            </a:r>
            <a:r>
              <a:rPr lang="en-US" dirty="0" err="1"/>
              <a:t>coredump</a:t>
            </a:r>
            <a:r>
              <a:rPr lang="en-US" dirty="0"/>
              <a:t> can contain sensitive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C8F81A-4DC5-0B41-9388-71812597D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11"/>
          <a:stretch/>
        </p:blipFill>
        <p:spPr>
          <a:xfrm>
            <a:off x="838200" y="4001294"/>
            <a:ext cx="8966688" cy="16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0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689A-F913-BD49-A3BA-F11FC601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copy + </a:t>
            </a:r>
            <a:r>
              <a:rPr lang="en-US" dirty="0" err="1"/>
              <a:t>symlink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F6A79A-44BB-3A48-94DC-60827F2FA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67268"/>
            <a:ext cx="10515600" cy="640735"/>
          </a:xfrm>
        </p:spPr>
      </p:pic>
      <p:pic>
        <p:nvPicPr>
          <p:cNvPr id="8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CAE348D-FE78-7B4F-8F65-1A36A39D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515600" cy="1365108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35B6F85-8E1C-D54A-A5C1-F72239228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05"/>
          <a:stretch/>
        </p:blipFill>
        <p:spPr>
          <a:xfrm>
            <a:off x="405618" y="4547331"/>
            <a:ext cx="11380763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BFBAF5-8A5F-A541-8570-F9A7BD9D50D1}"/>
              </a:ext>
            </a:extLst>
          </p:cNvPr>
          <p:cNvSpPr txBox="1"/>
          <p:nvPr/>
        </p:nvSpPr>
        <p:spPr>
          <a:xfrm>
            <a:off x="405618" y="5927556"/>
            <a:ext cx="836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NOTE: In this example, I used </a:t>
            </a:r>
            <a:r>
              <a:rPr lang="en-US" dirty="0" err="1">
                <a:latin typeface="+mj-lt"/>
              </a:rPr>
              <a:t>setregid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geteuid</a:t>
            </a:r>
            <a:r>
              <a:rPr lang="en-US" dirty="0">
                <a:latin typeface="+mj-lt"/>
              </a:rPr>
              <a:t>(), </a:t>
            </a:r>
            <a:r>
              <a:rPr lang="en-US" dirty="0" err="1">
                <a:latin typeface="+mj-lt"/>
              </a:rPr>
              <a:t>geteuid</a:t>
            </a:r>
            <a:r>
              <a:rPr lang="en-US" dirty="0">
                <a:latin typeface="+mj-lt"/>
              </a:rPr>
              <a:t>()) + </a:t>
            </a:r>
            <a:r>
              <a:rPr lang="en-US" dirty="0" err="1">
                <a:latin typeface="+mj-lt"/>
              </a:rPr>
              <a:t>execve</a:t>
            </a:r>
            <a:r>
              <a:rPr lang="en-US" dirty="0">
                <a:latin typeface="+mj-lt"/>
              </a:rPr>
              <a:t>(“/bin/</a:t>
            </a:r>
            <a:r>
              <a:rPr lang="en-US" dirty="0" err="1">
                <a:latin typeface="+mj-lt"/>
              </a:rPr>
              <a:t>sh</a:t>
            </a:r>
            <a:r>
              <a:rPr lang="en-US" dirty="0">
                <a:latin typeface="+mj-lt"/>
              </a:rPr>
              <a:t>”) shellcode</a:t>
            </a:r>
          </a:p>
        </p:txBody>
      </p:sp>
    </p:spTree>
    <p:extLst>
      <p:ext uri="{BB962C8B-B14F-4D97-AF65-F5344CB8AC3E}">
        <p14:creationId xmlns:p14="http://schemas.microsoft.com/office/powerpoint/2010/main" val="2472300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2B8-D571-5E4F-9BE5-C4E9570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same application with a same filename gives you the same memory layout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B870C35-5AEF-4D4C-996C-564B980128EB}"/>
              </a:ext>
            </a:extLst>
          </p:cNvPr>
          <p:cNvSpPr txBox="1">
            <a:spLocks/>
          </p:cNvSpPr>
          <p:nvPr/>
        </p:nvSpPr>
        <p:spPr>
          <a:xfrm>
            <a:off x="772298" y="1656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./hello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endParaRPr lang="en-US" sz="24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4ACAD-D91F-274C-8BD7-56D081593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289291"/>
              </p:ext>
            </p:extLst>
          </p:nvPr>
        </p:nvGraphicFramePr>
        <p:xfrm>
          <a:off x="838200" y="2158304"/>
          <a:ext cx="91131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35">
                  <a:extLst>
                    <a:ext uri="{9D8B030D-6E8A-4147-A177-3AD203B41FA5}">
                      <a16:colId xmlns:a16="http://schemas.microsoft.com/office/drawing/2014/main" val="4037882088"/>
                    </a:ext>
                  </a:extLst>
                </a:gridCol>
                <a:gridCol w="5946173">
                  <a:extLst>
                    <a:ext uri="{9D8B030D-6E8A-4147-A177-3AD203B41FA5}">
                      <a16:colId xmlns:a16="http://schemas.microsoft.com/office/drawing/2014/main" val="1450551435"/>
                    </a:ext>
                  </a:extLst>
                </a:gridCol>
              </a:tblGrid>
              <a:tr h="3452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38078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NULL (8-byte)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251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File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0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“COLUMNS=238”, “LANG=en_US.UTF-8”,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7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bbbb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cccc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3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475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env1, env2, env3, …,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envN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335403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arg1, arg2, arg3, arg4,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80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04798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08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5EDA-F10B-8F4E-B23B-79E04CC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overflow: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B755-A4A7-E848-BB24-AC539B54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1988: Morris worm</a:t>
            </a:r>
          </a:p>
          <a:p>
            <a:pPr lvl="1"/>
            <a:r>
              <a:rPr lang="en-US" dirty="0"/>
              <a:t>The first internet worm (i.e., malware distributed by internet)</a:t>
            </a:r>
          </a:p>
          <a:p>
            <a:pPr lvl="1"/>
            <a:r>
              <a:rPr lang="en-US" dirty="0"/>
              <a:t>Developed by Robert Morris (a professor at MIT) to measure internet size</a:t>
            </a:r>
          </a:p>
          <a:p>
            <a:pPr lvl="1"/>
            <a:r>
              <a:rPr lang="en-US" dirty="0"/>
              <a:t>But his worm had a mistake (as always) and crashes several problems</a:t>
            </a:r>
          </a:p>
          <a:p>
            <a:pPr lvl="1"/>
            <a:r>
              <a:rPr lang="en-US" dirty="0"/>
              <a:t>He used multiple vulnerabilities including stack overflow in </a:t>
            </a:r>
            <a:r>
              <a:rPr lang="en-US" dirty="0" err="1"/>
              <a:t>fingerd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2020: Still prevalent, but more difficult to exploit thanks to stack protection, which we will explore next week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B307E-9258-4B47-9A65-4796A52F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7" y="5283956"/>
            <a:ext cx="10108619" cy="12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DE02-0123-7A4A-9253-5468B477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25DCF-5895-1A48-9E8D-3478AD8952BA}"/>
              </a:ext>
            </a:extLst>
          </p:cNvPr>
          <p:cNvSpPr/>
          <p:nvPr/>
        </p:nvSpPr>
        <p:spPr>
          <a:xfrm>
            <a:off x="567297" y="1443391"/>
            <a:ext cx="4116860" cy="3013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 {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vuln(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0288E33-C75C-DD41-B3CF-74BDADB1BB32}"/>
              </a:ext>
            </a:extLst>
          </p:cNvPr>
          <p:cNvSpPr/>
          <p:nvPr/>
        </p:nvSpPr>
        <p:spPr>
          <a:xfrm>
            <a:off x="2878238" y="3968907"/>
            <a:ext cx="2147668" cy="576776"/>
          </a:xfrm>
          <a:prstGeom prst="wedgeRectCallout">
            <a:avLst>
              <a:gd name="adj1" fmla="val -46672"/>
              <a:gd name="adj2" fmla="val 966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Disable stack protection 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lab04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DDEAEB1-E44C-234B-8999-A102479EEF93}"/>
              </a:ext>
            </a:extLst>
          </p:cNvPr>
          <p:cNvSpPr/>
          <p:nvPr/>
        </p:nvSpPr>
        <p:spPr>
          <a:xfrm>
            <a:off x="4581614" y="5011933"/>
            <a:ext cx="3002280" cy="576776"/>
          </a:xfrm>
          <a:prstGeom prst="wedgeRectCallout">
            <a:avLst>
              <a:gd name="adj1" fmla="val -62752"/>
              <a:gd name="adj2" fmla="val 161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Disable Program Independent Executable(PIE) 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lab05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A68376AD-2B25-DF4A-8A03-086BF99F40AD}"/>
              </a:ext>
            </a:extLst>
          </p:cNvPr>
          <p:cNvSpPr/>
          <p:nvPr/>
        </p:nvSpPr>
        <p:spPr>
          <a:xfrm>
            <a:off x="4308447" y="5981230"/>
            <a:ext cx="2795737" cy="576776"/>
          </a:xfrm>
          <a:prstGeom prst="wedgeRectCallout">
            <a:avLst>
              <a:gd name="adj1" fmla="val -45481"/>
              <a:gd name="adj2" fmla="val -814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Disable stack alignment 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unusal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-main in this lab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A8D49-5A2E-544E-883A-8FD0DB85E3F6}"/>
              </a:ext>
            </a:extLst>
          </p:cNvPr>
          <p:cNvSpPr txBox="1"/>
          <p:nvPr/>
        </p:nvSpPr>
        <p:spPr>
          <a:xfrm>
            <a:off x="453977" y="4675945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-z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execstack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-stack-protector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-pic -no-pie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mpreferred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-stack-boundary=2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-m32 -O0 -o vuln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vuln.c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02214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52095B-EE05-7C4E-9BED-67E870877855}"/>
              </a:ext>
            </a:extLst>
          </p:cNvPr>
          <p:cNvSpPr txBox="1"/>
          <p:nvPr/>
        </p:nvSpPr>
        <p:spPr>
          <a:xfrm>
            <a:off x="308920" y="229552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3963862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1CE6314D-EA8D-404E-96C6-7D9D1BE00004}"/>
              </a:ext>
            </a:extLst>
          </p:cNvPr>
          <p:cNvSpPr/>
          <p:nvPr/>
        </p:nvSpPr>
        <p:spPr>
          <a:xfrm>
            <a:off x="10157061" y="3360592"/>
            <a:ext cx="947353" cy="531345"/>
          </a:xfrm>
          <a:prstGeom prst="wedgeRectCallout">
            <a:avLst>
              <a:gd name="adj1" fmla="val -82360"/>
              <a:gd name="adj2" fmla="val 676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2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05427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52095B-EE05-7C4E-9BED-67E870877855}"/>
              </a:ext>
            </a:extLst>
          </p:cNvPr>
          <p:cNvSpPr txBox="1"/>
          <p:nvPr/>
        </p:nvSpPr>
        <p:spPr>
          <a:xfrm>
            <a:off x="308920" y="2773828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4203013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9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4428096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29099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6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     sub    esp,0x10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 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0x08048433 &lt;+13&gt;:    call   0x80482e0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0x08048438 &lt;+18&gt;: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0x0804843b &lt;+21&gt;: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0x0804843c &lt;+22&gt;: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0x0804843d &lt;+23&gt;:    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0x0804843e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0x0804843f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0x08048441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0x08048444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0x08048447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0x08048449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0x0804844a &lt;+12&gt;:    call   0x8048426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0x0804844f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0x08048452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0x08048457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0x08048458 &lt;+26&gt;:    ret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BB430F3-B079-2341-A3E1-08E7E84CE25B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old </a:t>
                      </a:r>
                      <a:r>
                        <a:rPr kumimoji="0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510D2AB-8529-624C-BD96-473CA27E82B5}"/>
              </a:ext>
            </a:extLst>
          </p:cNvPr>
          <p:cNvSpPr/>
          <p:nvPr/>
        </p:nvSpPr>
        <p:spPr>
          <a:xfrm>
            <a:off x="4868558" y="465317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24F-43FF-DD44-B43E-D45338A8113F}"/>
              </a:ext>
            </a:extLst>
          </p:cNvPr>
          <p:cNvSpPr txBox="1"/>
          <p:nvPr/>
        </p:nvSpPr>
        <p:spPr>
          <a:xfrm>
            <a:off x="304307" y="29099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C29E-1AB1-B547-A108-1B9CD77D83BF}"/>
              </a:ext>
            </a:extLst>
          </p:cNvPr>
          <p:cNvSpPr txBox="1"/>
          <p:nvPr/>
        </p:nvSpPr>
        <p:spPr>
          <a:xfrm>
            <a:off x="306588" y="26387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5769F5B-C32C-FF4A-97E4-D803DEDF01F3}"/>
              </a:ext>
            </a:extLst>
          </p:cNvPr>
          <p:cNvSpPr/>
          <p:nvPr/>
        </p:nvSpPr>
        <p:spPr>
          <a:xfrm>
            <a:off x="9425541" y="3824826"/>
            <a:ext cx="947353" cy="531345"/>
          </a:xfrm>
          <a:prstGeom prst="wedgeRectCallout">
            <a:avLst>
              <a:gd name="adj1" fmla="val -82360"/>
              <a:gd name="adj2" fmla="val 676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3998</Words>
  <Application>Microsoft Macintosh PowerPoint</Application>
  <PresentationFormat>Widescreen</PresentationFormat>
  <Paragraphs>726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Office Theme</vt:lpstr>
      <vt:lpstr>Stack overflow</vt:lpstr>
      <vt:lpstr>Objectives</vt:lpstr>
      <vt:lpstr>Overflow</vt:lpstr>
      <vt:lpstr>Stack overflow: History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PC to arbitrary address</vt:lpstr>
      <vt:lpstr>Where to put your shellcode? (Recall)</vt:lpstr>
      <vt:lpstr>Introduce a new environment variable (Command line version)</vt:lpstr>
      <vt:lpstr>Get an address of shellcode</vt:lpstr>
      <vt:lpstr>Why does my exploit fail?</vt:lpstr>
      <vt:lpstr>Different program has different layout!</vt:lpstr>
      <vt:lpstr>NOP sled</vt:lpstr>
      <vt:lpstr>Make your exploit more robust using NOP sled</vt:lpstr>
      <vt:lpstr>Boom!!</vt:lpstr>
      <vt:lpstr>Other debugging skill: coredump</vt:lpstr>
      <vt:lpstr>One issue in coredump</vt:lpstr>
      <vt:lpstr>Solution: copy + symlink</vt:lpstr>
      <vt:lpstr>A same application with a same filename gives you the same memory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Yun, Insu</cp:lastModifiedBy>
  <cp:revision>960</cp:revision>
  <dcterms:created xsi:type="dcterms:W3CDTF">2021-01-11T13:07:34Z</dcterms:created>
  <dcterms:modified xsi:type="dcterms:W3CDTF">2021-01-16T13:37:27Z</dcterms:modified>
</cp:coreProperties>
</file>