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514" r:id="rId4"/>
    <p:sldId id="258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30" r:id="rId17"/>
    <p:sldId id="526" r:id="rId18"/>
    <p:sldId id="528" r:id="rId19"/>
    <p:sldId id="529" r:id="rId20"/>
    <p:sldId id="531" r:id="rId21"/>
    <p:sldId id="533" r:id="rId22"/>
    <p:sldId id="535" r:id="rId23"/>
    <p:sldId id="537" r:id="rId24"/>
    <p:sldId id="540" r:id="rId25"/>
    <p:sldId id="539" r:id="rId26"/>
    <p:sldId id="541" r:id="rId27"/>
    <p:sldId id="542" r:id="rId28"/>
    <p:sldId id="543" r:id="rId29"/>
    <p:sldId id="544" r:id="rId30"/>
    <p:sldId id="5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4"/>
    <p:restoredTop sz="76762"/>
  </p:normalViewPr>
  <p:slideViewPr>
    <p:cSldViewPr snapToGrid="0" snapToObjects="1">
      <p:cViewPr varScale="1">
        <p:scale>
          <a:sx n="97" d="100"/>
          <a:sy n="97" d="100"/>
        </p:scale>
        <p:origin x="1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42159-B4B4-6D46-A3A3-C5B0D3235721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5031E-489E-3540-9CC8-8D6E2BB4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how to use </a:t>
            </a:r>
            <a:r>
              <a:rPr lang="en-US" dirty="0" err="1"/>
              <a:t>pwntools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frame pointer attack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5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54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94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6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6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20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6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6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3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7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5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9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08A4-5077-A94E-8A4A-A5FAFAA33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707F6-C9A3-7C44-856C-43BF4A7F0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1172-AA55-0443-9A98-E24838B3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3B94-0A0A-474B-A0B7-532F9C38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0C582-0F4F-1945-9865-D62A28EC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A70D-D288-1341-AB6C-F105E781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F448C-DFF2-5340-A971-39AD13476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9B4E-F78B-C341-A5BE-B766FEA1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9730E-8A86-B442-8094-5FB3C405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DFF78-1C71-2141-A411-0E2C586A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089D2-B6E1-904C-854E-2114BC38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1E183-1D4F-C54F-8182-B899DFF0A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DC0A-4357-B24F-AE7A-3BBAF50B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63C9-2DB2-B94C-B679-D1FECCD8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64DE-FCC9-884F-876C-A2DABE27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CFB6-73C9-F24D-B041-FE501ED0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7C1D-0946-8244-9ABF-2A2392C2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12754-7EFB-6445-9D14-759C7E57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97AB6-9512-7A4F-BEDD-16A240C5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E3B2F-56DA-2848-AC4E-037F3213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1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194F-C6B9-7941-9112-C2BD58E6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C4039-9E4F-4840-8417-593E8396F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59919-5194-E44E-A66B-C9FBADDE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D5117-D015-E44A-B549-A4F0B484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F84E3-8E96-2A43-8492-67A582C3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9765-E399-9A4F-9E10-B5259775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23D28-0720-4946-AD48-1CEB18CAD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44643-6D0D-5B4C-B5A2-645E4A9D7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6C464-C3E8-2047-A0AA-BFC5D68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DE584-DE61-544E-A1DE-3C4713E2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BCB39-B2BE-F542-8A56-1372693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0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2E64-82AA-114D-AEB0-040BDCEC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DC97-1A66-2B42-A41A-F62FF4FC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FB55F-6FA8-5D43-BFA6-6FF6635EB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2D87-35AD-4C43-AECD-7D973669D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15C1B-3CA5-4544-9418-58887575D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74760-9068-F04A-A2B4-F12B603E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C89DA-A7CA-754F-AD49-D07FDB8E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853DA-F74A-C44D-AD65-26E8C737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AA8E-2E6D-B14D-9DE8-F46F9710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4ABE6-8CBF-1348-944C-D6333A2B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B5093-A345-4C47-BBD5-79C0BFD1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F04F3-30A5-774C-B6C9-33618181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22912-B6AF-4F4A-8DDC-16BC1971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EA74B-DA41-1D41-978E-655376EC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70CB9-E044-FB40-9201-D7B7C594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8721-ABB7-2547-AF52-0D5B7B59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0AF2-6E5D-6A44-B1D0-4B7F8DD0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8AC86-E2D7-EA4F-972E-9C842C38D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1C7B6-1371-6A40-A0BC-DC1140F5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AA3BA-E04F-B847-861F-C7758444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7DBD-AD54-DB46-9222-64CBED24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A292-2BF0-E641-8E7C-C2FA3F5E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30287-B2BC-E348-A539-D057D71A6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4BFB0-409D-164A-95B5-3C7879B5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89943-8471-AB4E-B754-78E261A9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CB5D3-F20B-0845-8373-7DCEBF1A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35896-5A28-4F45-9936-1914E9C4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B4564-027A-1741-8344-B850EC53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B35C2-AE42-394F-A91B-59289934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DCBFA-CEA5-9243-B5FD-811E81CB5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D8CE-1304-5D43-B2FB-9A02357F6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82E4-428F-6A42-BACF-2BB33C40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wn.net/Articles/631631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wn.net/Articles/63163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allopsled/pwntool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3A9E-E843-3444-A453-51A79699B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Frame pointer attack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FBA2D-F35D-9341-9E0F-6BCEF52FC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Insu Yun</a:t>
            </a:r>
          </a:p>
        </p:txBody>
      </p:sp>
    </p:spTree>
    <p:extLst>
      <p:ext uri="{BB962C8B-B14F-4D97-AF65-F5344CB8AC3E}">
        <p14:creationId xmlns:p14="http://schemas.microsoft.com/office/powerpoint/2010/main" val="11173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8BAC-C720-CF4A-8F4B-8ED8AB8E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Fact: LD_PRELOAD doesn’t work with </a:t>
            </a:r>
            <a:r>
              <a:rPr lang="en-US" dirty="0" err="1"/>
              <a:t>setu</a:t>
            </a:r>
            <a:r>
              <a:rPr lang="en-US" dirty="0"/>
              <a:t>(g)id binary!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7CEC-FD9B-1A47-A433-F17CDDD2F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version: LD_PRELOAD does not work with </a:t>
            </a:r>
            <a:r>
              <a:rPr lang="en-US" dirty="0" err="1"/>
              <a:t>setu</a:t>
            </a:r>
            <a:r>
              <a:rPr lang="en-US" dirty="0"/>
              <a:t>(gid) binary</a:t>
            </a:r>
          </a:p>
          <a:p>
            <a:endParaRPr lang="en-US" dirty="0"/>
          </a:p>
          <a:p>
            <a:r>
              <a:rPr lang="en-US" dirty="0"/>
              <a:t>Complicated version: LD_PRELOAD works with </a:t>
            </a:r>
            <a:r>
              <a:rPr lang="en-US" dirty="0" err="1"/>
              <a:t>setu</a:t>
            </a:r>
            <a:r>
              <a:rPr lang="en-US" dirty="0"/>
              <a:t>(gid) binary only if 1) your preload library is placed in default  path (e.g., /</a:t>
            </a:r>
            <a:r>
              <a:rPr lang="en-US" dirty="0" err="1"/>
              <a:t>usr</a:t>
            </a:r>
            <a:r>
              <a:rPr lang="en-US" dirty="0"/>
              <a:t>/lib)</a:t>
            </a:r>
            <a:br>
              <a:rPr lang="en-US" dirty="0"/>
            </a:br>
            <a:r>
              <a:rPr lang="en-US" dirty="0"/>
              <a:t>2) your preload library should have same </a:t>
            </a:r>
            <a:r>
              <a:rPr lang="en-US" dirty="0" err="1"/>
              <a:t>setuid</a:t>
            </a:r>
            <a:r>
              <a:rPr lang="en-US" dirty="0"/>
              <a:t> permission with your target binary</a:t>
            </a:r>
            <a:br>
              <a:rPr lang="en-US" dirty="0"/>
            </a:br>
            <a:br>
              <a:rPr lang="en-US" dirty="0"/>
            </a:br>
            <a:r>
              <a:rPr lang="en-US" dirty="0">
                <a:sym typeface="Wingdings" pitchFamily="2" charset="2"/>
              </a:rPr>
              <a:t> In other worlds, in general situation, it does not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4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70A3-9398-1942-A565-16C87583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LD_PRELOAD is handled by a dynamic loader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1546C-886E-9D40-B1C6-2550782A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ELF loading is very complicated (see, </a:t>
            </a:r>
            <a:r>
              <a:rPr lang="en-US" dirty="0">
                <a:hlinkClick r:id="rId2"/>
              </a:rPr>
              <a:t>https://lwn.net/Articles/631631/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 a toy operating system (e.g., pintos)</a:t>
            </a:r>
          </a:p>
          <a:p>
            <a:pPr lvl="1"/>
            <a:r>
              <a:rPr lang="en-US" dirty="0"/>
              <a:t>Construct stack, including environment variables + arguments</a:t>
            </a:r>
          </a:p>
          <a:p>
            <a:pPr lvl="1"/>
            <a:r>
              <a:rPr lang="en-US" dirty="0"/>
              <a:t>Load an ELF image (including code + binary data)</a:t>
            </a:r>
          </a:p>
          <a:p>
            <a:pPr lvl="1"/>
            <a:r>
              <a:rPr lang="en-US" dirty="0"/>
              <a:t>Set an instruction point with an entry point in an ELF binary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9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F3F4-2793-FE41-8CE1-3CB58F30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 header contains an entry point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9A7B945-FF2F-9444-B668-A36603453FDB}"/>
              </a:ext>
            </a:extLst>
          </p:cNvPr>
          <p:cNvSpPr txBox="1">
            <a:spLocks/>
          </p:cNvSpPr>
          <p:nvPr/>
        </p:nvSpPr>
        <p:spPr>
          <a:xfrm>
            <a:off x="2799471" y="4079631"/>
            <a:ext cx="5849229" cy="211014"/>
          </a:xfrm>
          <a:prstGeom prst="rect">
            <a:avLst/>
          </a:prstGeom>
          <a:ln>
            <a:solidFill>
              <a:schemeClr val="dk1">
                <a:alpha val="99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A19F83E-71B8-CC49-B60E-A48C7031E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64" y="1774581"/>
            <a:ext cx="6261100" cy="4610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4E9CD7-C43E-4041-9E58-9F769C2A2810}"/>
              </a:ext>
            </a:extLst>
          </p:cNvPr>
          <p:cNvSpPr/>
          <p:nvPr/>
        </p:nvSpPr>
        <p:spPr>
          <a:xfrm>
            <a:off x="2698164" y="4185138"/>
            <a:ext cx="6261100" cy="21101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3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70A3-9398-1942-A565-16C87583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LD_PRELOAD is handled by a dynamic loader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1546C-886E-9D40-B1C6-2550782A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ELF loading is very complicated (see, </a:t>
            </a:r>
            <a:r>
              <a:rPr lang="en-US" dirty="0">
                <a:hlinkClick r:id="rId3"/>
              </a:rPr>
              <a:t>https://lwn.net/Articles/631631/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 a toy operating system (e.g., pintos)</a:t>
            </a:r>
          </a:p>
          <a:p>
            <a:pPr lvl="1"/>
            <a:r>
              <a:rPr lang="en-US" dirty="0"/>
              <a:t>Construct stack, including environment variables + arguments</a:t>
            </a:r>
          </a:p>
          <a:p>
            <a:pPr lvl="1"/>
            <a:r>
              <a:rPr lang="en-US" dirty="0"/>
              <a:t>Load </a:t>
            </a:r>
            <a:r>
              <a:rPr lang="en-US" dirty="0">
                <a:solidFill>
                  <a:srgbClr val="FF0000"/>
                </a:solidFill>
              </a:rPr>
              <a:t>a loader image </a:t>
            </a:r>
            <a:r>
              <a:rPr lang="en-US" dirty="0"/>
              <a:t>(including code + binary data)</a:t>
            </a:r>
          </a:p>
          <a:p>
            <a:pPr lvl="1"/>
            <a:r>
              <a:rPr lang="en-US" dirty="0"/>
              <a:t>Set an instruction point with an entry point in </a:t>
            </a:r>
            <a:r>
              <a:rPr lang="en-US" dirty="0">
                <a:solidFill>
                  <a:srgbClr val="FF0000"/>
                </a:solidFill>
              </a:rPr>
              <a:t>a loader</a:t>
            </a:r>
          </a:p>
          <a:p>
            <a:pPr lvl="2"/>
            <a:r>
              <a:rPr lang="en-US" dirty="0"/>
              <a:t>/lib/ld-linux.so.2</a:t>
            </a:r>
          </a:p>
          <a:p>
            <a:pPr lvl="1"/>
            <a:endParaRPr lang="en-US" dirty="0"/>
          </a:p>
          <a:p>
            <a:r>
              <a:rPr lang="en-US" dirty="0"/>
              <a:t>A loader makes a list of shared libraries for function resolution considering ‘LD_PRELOAD’</a:t>
            </a:r>
          </a:p>
        </p:txBody>
      </p:sp>
    </p:spTree>
    <p:extLst>
      <p:ext uri="{BB962C8B-B14F-4D97-AF65-F5344CB8AC3E}">
        <p14:creationId xmlns:p14="http://schemas.microsoft.com/office/powerpoint/2010/main" val="117410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FCF3A-D93D-544F-BF7B-7DD65427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data from a loader</a:t>
            </a:r>
          </a:p>
        </p:txBody>
      </p:sp>
      <p:pic>
        <p:nvPicPr>
          <p:cNvPr id="15" name="Content Placeholder 14" descr="A picture containing text&#10;&#10;Description automatically generated">
            <a:extLst>
              <a:ext uri="{FF2B5EF4-FFF2-40B4-BE49-F238E27FC236}">
                <a16:creationId xmlns:a16="http://schemas.microsoft.com/office/drawing/2014/main" id="{E44FCD58-6FF1-9144-A3A5-2BDCFC499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4387961"/>
            <a:ext cx="6908800" cy="1955800"/>
          </a:xfr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A8D1CC2B-F955-8546-9DB1-C516A80A1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5625"/>
            <a:ext cx="10515600" cy="2305090"/>
          </a:xfrm>
          <a:prstGeom prst="rect">
            <a:avLst/>
          </a:prstGeom>
        </p:spPr>
      </p:pic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4F416180-07C9-7540-A7D1-9C22E4A26A3F}"/>
              </a:ext>
            </a:extLst>
          </p:cNvPr>
          <p:cNvSpPr/>
          <p:nvPr/>
        </p:nvSpPr>
        <p:spPr>
          <a:xfrm>
            <a:off x="8243668" y="4394031"/>
            <a:ext cx="2630658" cy="971830"/>
          </a:xfrm>
          <a:prstGeom prst="wedgeRectCallout">
            <a:avLst>
              <a:gd name="adj1" fmla="val -77651"/>
              <a:gd name="adj2" fmla="val 586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Loader’s stack data</a:t>
            </a:r>
          </a:p>
        </p:txBody>
      </p:sp>
    </p:spTree>
    <p:extLst>
      <p:ext uri="{BB962C8B-B14F-4D97-AF65-F5344CB8AC3E}">
        <p14:creationId xmlns:p14="http://schemas.microsoft.com/office/powerpoint/2010/main" val="38145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BC75-7095-AA4F-BAEE-61926D57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frame pointer attack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374DEE3-07E8-6245-A5A3-C5CEA69C048D}"/>
              </a:ext>
            </a:extLst>
          </p:cNvPr>
          <p:cNvSpPr txBox="1">
            <a:spLocks/>
          </p:cNvSpPr>
          <p:nvPr/>
        </p:nvSpPr>
        <p:spPr>
          <a:xfrm>
            <a:off x="1311966" y="1364974"/>
            <a:ext cx="6069496" cy="4770783"/>
          </a:xfrm>
          <a:prstGeom prst="rect">
            <a:avLst/>
          </a:prstGeom>
          <a:ln>
            <a:solidFill>
              <a:schemeClr val="dk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256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256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"Too long...</a:t>
            </a:r>
            <a:r>
              <a:rPr lang="en-US" sz="2400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4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exit(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2) return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vuln(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68B691E4-2C6D-CF4F-B6CF-B2890214B438}"/>
              </a:ext>
            </a:extLst>
          </p:cNvPr>
          <p:cNvSpPr/>
          <p:nvPr/>
        </p:nvSpPr>
        <p:spPr>
          <a:xfrm>
            <a:off x="7991061" y="2520118"/>
            <a:ext cx="2630658" cy="971830"/>
          </a:xfrm>
          <a:prstGeom prst="wedgeRectCallout">
            <a:avLst>
              <a:gd name="adj1" fmla="val -85711"/>
              <a:gd name="adj2" fmla="val 477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Off-by-one NULL byte overflow</a:t>
            </a:r>
          </a:p>
        </p:txBody>
      </p:sp>
    </p:spTree>
    <p:extLst>
      <p:ext uri="{BB962C8B-B14F-4D97-AF65-F5344CB8AC3E}">
        <p14:creationId xmlns:p14="http://schemas.microsoft.com/office/powerpoint/2010/main" val="7187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B172D-E285-7640-826A-52EDE06205F7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0x08048489 &lt;+3&gt;:     sub    esp,0x100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0x0804848f &lt;+9&gt;: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0x08048492 &lt;+12&gt;:    call   0x8048340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strlen@plt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0x08048497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0x0804849a &lt;+20&gt;: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eax,0x100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0x0804849f &lt;+25&gt;: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0x80484b0 &lt;vuln+42&gt;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0x080484a1 &lt;+27&gt;:    push   0x8048560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0x080484a6 &lt;+32&gt;:    call   0x8048330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puts@plt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0x080484ab &lt;+37&gt;: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0x080484ae &lt;+40&gt;: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0x80484c2 &lt;vuln+60&gt;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0x080484b0 &lt;+42&gt;: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0x080484b3 &lt;+45&gt;: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0x080484b9 &lt;+51&gt;: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0x080484ba &lt;+52&gt;:    call   0x8048320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0x080484bf &lt;+57&gt;: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0x080484c2 &lt;+60&gt;: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0x080484c3 &lt;+61&gt;:    ret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EB10C4B-C383-D040-B9D3-633E2C0E6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79183"/>
              </p:ext>
            </p:extLst>
          </p:nvPr>
        </p:nvGraphicFramePr>
        <p:xfrm>
          <a:off x="1255071" y="343665"/>
          <a:ext cx="3160415" cy="6262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761469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 (0xffffcc78)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260930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450451A-CFA8-D948-B008-CF1DBE5DED6E}"/>
              </a:ext>
            </a:extLst>
          </p:cNvPr>
          <p:cNvSpPr/>
          <p:nvPr/>
        </p:nvSpPr>
        <p:spPr>
          <a:xfrm>
            <a:off x="4868558" y="5004871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CAA88-D2D7-EB4C-809F-77E93C28D5B3}"/>
              </a:ext>
            </a:extLst>
          </p:cNvPr>
          <p:cNvSpPr txBox="1"/>
          <p:nvPr/>
        </p:nvSpPr>
        <p:spPr>
          <a:xfrm>
            <a:off x="304305" y="5239649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32F43-A99A-0043-BB9E-37B2B490B9A8}"/>
              </a:ext>
            </a:extLst>
          </p:cNvPr>
          <p:cNvSpPr txBox="1"/>
          <p:nvPr/>
        </p:nvSpPr>
        <p:spPr>
          <a:xfrm>
            <a:off x="304306" y="2497831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F14E7-D79C-C74E-85DA-1E9B0A885842}"/>
              </a:ext>
            </a:extLst>
          </p:cNvPr>
          <p:cNvSpPr txBox="1"/>
          <p:nvPr/>
        </p:nvSpPr>
        <p:spPr>
          <a:xfrm>
            <a:off x="-215752" y="950446"/>
            <a:ext cx="1594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0xffffcc78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0F94C-8F38-5140-8CD1-20FC1B98ADCA}"/>
              </a:ext>
            </a:extLst>
          </p:cNvPr>
          <p:cNvSpPr txBox="1"/>
          <p:nvPr/>
        </p:nvSpPr>
        <p:spPr>
          <a:xfrm>
            <a:off x="5205046" y="343665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./target ”A”*256</a:t>
            </a:r>
          </a:p>
        </p:txBody>
      </p:sp>
    </p:spTree>
    <p:extLst>
      <p:ext uri="{BB962C8B-B14F-4D97-AF65-F5344CB8AC3E}">
        <p14:creationId xmlns:p14="http://schemas.microsoft.com/office/powerpoint/2010/main" val="277617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B172D-E285-7640-826A-52EDE06205F7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0x08048489 &lt;+3&gt;:     sub    esp,0x100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0x0804848f &lt;+9&gt;: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0x08048492 &lt;+12&gt;:    call   0x8048340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strlen@plt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0x08048497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0x0804849a &lt;+20&gt;: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eax,0x100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0x0804849f &lt;+25&gt;: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0x80484b0 &lt;vuln+42&gt;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0x080484a1 &lt;+27&gt;:    push   0x8048560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0x080484a6 &lt;+32&gt;:    call   0x8048330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puts@plt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0x080484ab &lt;+37&gt;: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0x080484ae &lt;+40&gt;: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0x80484c2 &lt;vuln+60&gt;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0x080484b0 &lt;+42&gt;: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0x080484b3 &lt;+45&gt;: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0x080484b9 &lt;+51&gt;: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0x080484ba &lt;+52&gt;:    call   0x8048320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0x080484bf &lt;+57&gt;: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0x080484c2 &lt;+60&gt;: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0x080484c3 &lt;+61&gt;:    ret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EB10C4B-C383-D040-B9D3-633E2C0E6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147283"/>
              </p:ext>
            </p:extLst>
          </p:nvPr>
        </p:nvGraphicFramePr>
        <p:xfrm>
          <a:off x="1255071" y="343665"/>
          <a:ext cx="3160415" cy="6262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761469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 (0xffffcc78)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2609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AAAAAAAAAAAAAAAAAAAAAAAAAAAAAAAAAAAAAAAAAAAAAAAAAAAAAAAAAAAAAAAAAAAAAAAAAAAAAAAAAAA 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450451A-CFA8-D948-B008-CF1DBE5DED6E}"/>
              </a:ext>
            </a:extLst>
          </p:cNvPr>
          <p:cNvSpPr/>
          <p:nvPr/>
        </p:nvSpPr>
        <p:spPr>
          <a:xfrm>
            <a:off x="4868558" y="5215886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CAA88-D2D7-EB4C-809F-77E93C28D5B3}"/>
              </a:ext>
            </a:extLst>
          </p:cNvPr>
          <p:cNvSpPr txBox="1"/>
          <p:nvPr/>
        </p:nvSpPr>
        <p:spPr>
          <a:xfrm>
            <a:off x="304305" y="5239649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32F43-A99A-0043-BB9E-37B2B490B9A8}"/>
              </a:ext>
            </a:extLst>
          </p:cNvPr>
          <p:cNvSpPr txBox="1"/>
          <p:nvPr/>
        </p:nvSpPr>
        <p:spPr>
          <a:xfrm>
            <a:off x="304306" y="2497831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F14E7-D79C-C74E-85DA-1E9B0A885842}"/>
              </a:ext>
            </a:extLst>
          </p:cNvPr>
          <p:cNvSpPr txBox="1"/>
          <p:nvPr/>
        </p:nvSpPr>
        <p:spPr>
          <a:xfrm>
            <a:off x="-215752" y="950446"/>
            <a:ext cx="1594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0xffffcc78</a:t>
            </a:r>
          </a:p>
        </p:txBody>
      </p:sp>
    </p:spTree>
    <p:extLst>
      <p:ext uri="{BB962C8B-B14F-4D97-AF65-F5344CB8AC3E}">
        <p14:creationId xmlns:p14="http://schemas.microsoft.com/office/powerpoint/2010/main" val="985927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B172D-E285-7640-826A-52EDE06205F7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0x08048489 &lt;+3&gt;:     sub    esp,0x100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0x0804848f &lt;+9&gt;: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0x08048492 &lt;+12&gt;:    call   0x8048340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strlen@plt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0x08048497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0x0804849a &lt;+20&gt;: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eax,0x100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0x0804849f &lt;+25&gt;: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0x80484b0 &lt;vuln+42&gt;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0x080484a1 &lt;+27&gt;:    push   0x8048560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0x080484a6 &lt;+32&gt;:    call   0x8048330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puts@plt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0x080484ab &lt;+37&gt;: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0x080484ae &lt;+40&gt;: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0x80484c2 &lt;vuln+60&gt;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0x080484b0 &lt;+42&gt;: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0x080484b3 &lt;+45&gt;: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0x080484b9 &lt;+51&gt;: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0x080484ba &lt;+52&gt;:    call   0x8048320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0x080484bf &lt;+57&gt;: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0x080484c2 &lt;+60&gt;: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0x080484c3 &lt;+61&gt;:    ret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EB10C4B-C383-D040-B9D3-633E2C0E6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62976"/>
              </p:ext>
            </p:extLst>
          </p:nvPr>
        </p:nvGraphicFramePr>
        <p:xfrm>
          <a:off x="1255071" y="343665"/>
          <a:ext cx="3160415" cy="6262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761469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(0xffffcc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00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2609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AAAAAAAAAAAAAAAAAAAAAAAAAAAAAAAAAAAAAAAAAAAAAAAAAAAAAAAAAAAAAAAAAAAAAAAAAAAAAAAAAAA 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450451A-CFA8-D948-B008-CF1DBE5DED6E}"/>
              </a:ext>
            </a:extLst>
          </p:cNvPr>
          <p:cNvSpPr/>
          <p:nvPr/>
        </p:nvSpPr>
        <p:spPr>
          <a:xfrm>
            <a:off x="4868558" y="5215887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CAA88-D2D7-EB4C-809F-77E93C28D5B3}"/>
              </a:ext>
            </a:extLst>
          </p:cNvPr>
          <p:cNvSpPr txBox="1"/>
          <p:nvPr/>
        </p:nvSpPr>
        <p:spPr>
          <a:xfrm>
            <a:off x="304305" y="5239649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32F43-A99A-0043-BB9E-37B2B490B9A8}"/>
              </a:ext>
            </a:extLst>
          </p:cNvPr>
          <p:cNvSpPr txBox="1"/>
          <p:nvPr/>
        </p:nvSpPr>
        <p:spPr>
          <a:xfrm>
            <a:off x="304306" y="254003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D8FE6-5C3C-E847-AAB3-EAFC9CB8862B}"/>
              </a:ext>
            </a:extLst>
          </p:cNvPr>
          <p:cNvSpPr txBox="1"/>
          <p:nvPr/>
        </p:nvSpPr>
        <p:spPr>
          <a:xfrm>
            <a:off x="-215752" y="950446"/>
            <a:ext cx="1594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0xffffcc78</a:t>
            </a:r>
          </a:p>
        </p:txBody>
      </p:sp>
    </p:spTree>
    <p:extLst>
      <p:ext uri="{BB962C8B-B14F-4D97-AF65-F5344CB8AC3E}">
        <p14:creationId xmlns:p14="http://schemas.microsoft.com/office/powerpoint/2010/main" val="80540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B172D-E285-7640-826A-52EDE06205F7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0x08048489 &lt;+3&gt;:     sub    esp,0x100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0x0804848f &lt;+9&gt;: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0x08048492 &lt;+12&gt;:    call   0x8048340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strlen@plt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0x08048497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0x0804849a &lt;+20&gt;: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eax,0x100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0x0804849f &lt;+25&gt;: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0x80484b0 &lt;vuln+42&gt;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0x080484a1 &lt;+27&gt;:    push   0x8048560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0x080484a6 &lt;+32&gt;:    call   0x8048330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puts@plt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0x080484ab &lt;+37&gt;: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0x080484ae &lt;+40&gt;: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0x80484c2 &lt;vuln+60&gt;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0x080484b0 &lt;+42&gt;: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0x080484b3 &lt;+45&gt;: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0x080484b9 &lt;+51&gt;: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0x080484ba &lt;+52&gt;:    call   0x8048320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0x080484bf &lt;+57&gt;: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0x080484c2 &lt;+60&gt;: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0x080484c3 &lt;+61&gt;:    ret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EB10C4B-C383-D040-B9D3-633E2C0E63FF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343665"/>
          <a:ext cx="3160415" cy="6262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761469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(0xffffcc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00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2609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AAAAAAAAAAAAAAAAAAAAAAAAAAAAAAAAAAAAAAAAAAAAAAAAAAAAAAAAAAAAAAAAAAAAAAAAAAAAAAAAAAA 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450451A-CFA8-D948-B008-CF1DBE5DED6E}"/>
              </a:ext>
            </a:extLst>
          </p:cNvPr>
          <p:cNvSpPr/>
          <p:nvPr/>
        </p:nvSpPr>
        <p:spPr>
          <a:xfrm>
            <a:off x="4868558" y="5455037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CAA88-D2D7-EB4C-809F-77E93C28D5B3}"/>
              </a:ext>
            </a:extLst>
          </p:cNvPr>
          <p:cNvSpPr txBox="1"/>
          <p:nvPr/>
        </p:nvSpPr>
        <p:spPr>
          <a:xfrm>
            <a:off x="304305" y="5239649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32F43-A99A-0043-BB9E-37B2B490B9A8}"/>
              </a:ext>
            </a:extLst>
          </p:cNvPr>
          <p:cNvSpPr txBox="1"/>
          <p:nvPr/>
        </p:nvSpPr>
        <p:spPr>
          <a:xfrm>
            <a:off x="304306" y="254003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D8FE6-5C3C-E847-AAB3-EAFC9CB8862B}"/>
              </a:ext>
            </a:extLst>
          </p:cNvPr>
          <p:cNvSpPr txBox="1"/>
          <p:nvPr/>
        </p:nvSpPr>
        <p:spPr>
          <a:xfrm>
            <a:off x="-215752" y="950446"/>
            <a:ext cx="1594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0xffffcc78</a:t>
            </a:r>
          </a:p>
        </p:txBody>
      </p:sp>
    </p:spTree>
    <p:extLst>
      <p:ext uri="{BB962C8B-B14F-4D97-AF65-F5344CB8AC3E}">
        <p14:creationId xmlns:p14="http://schemas.microsoft.com/office/powerpoint/2010/main" val="321009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0606-DA1B-FA48-9CDB-C9309A24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5E3CB-EA68-D143-B815-1F7380262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 basic usage of </a:t>
            </a:r>
            <a:r>
              <a:rPr lang="en-US" dirty="0" err="1"/>
              <a:t>pwntools</a:t>
            </a:r>
            <a:endParaRPr lang="en-US" dirty="0"/>
          </a:p>
          <a:p>
            <a:endParaRPr lang="en-US" dirty="0"/>
          </a:p>
          <a:p>
            <a:r>
              <a:rPr lang="en-US" dirty="0"/>
              <a:t>Understand LD_PRELOAD</a:t>
            </a:r>
          </a:p>
          <a:p>
            <a:endParaRPr lang="en-US" dirty="0"/>
          </a:p>
          <a:p>
            <a:r>
              <a:rPr lang="en-US" dirty="0"/>
              <a:t>Understand frame pointer attack</a:t>
            </a:r>
          </a:p>
        </p:txBody>
      </p:sp>
    </p:spTree>
    <p:extLst>
      <p:ext uri="{BB962C8B-B14F-4D97-AF65-F5344CB8AC3E}">
        <p14:creationId xmlns:p14="http://schemas.microsoft.com/office/powerpoint/2010/main" val="26253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B172D-E285-7640-826A-52EDE06205F7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vuln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0x08048486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0x08048487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0x08048489 &lt;+3&gt;:     sub    esp,0x100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0x0804848f &lt;+9&gt;: 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0x08048492 &lt;+12&gt;:    call   0x8048340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strlen@plt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0x08048497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0x0804849a &lt;+20&gt;: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eax,0x100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0x0804849f &lt;+25&gt;: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jbe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0x80484b0 &lt;vuln+42&gt;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0x080484a1 &lt;+27&gt;:    push   0x8048560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0x080484a6 &lt;+32&gt;:    call   0x8048330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puts@plt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0x080484ab &lt;+37&gt;: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0x080484ae &lt;+40&gt;: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0x80484c2 &lt;vuln+60&gt;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0x080484b0 &lt;+42&gt;:    push   DWORD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0x080484b3 &lt;+45&gt;:    lea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,[ebp-0x100]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0x080484b9 &lt;+51&gt;: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0x080484ba &lt;+52&gt;:    call   0x8048320 &lt;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strcpy@plt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0x080484bf &lt;+57&gt;:    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0x080484c2 &lt;+60&gt;: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0x080484c3 &lt;+61&gt;:    ret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EB10C4B-C383-D040-B9D3-633E2C0E63FF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343665"/>
          <a:ext cx="3160415" cy="6262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761469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(0xffffcc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00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2609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AAAAAAAAAAAAAAAAAAAAAAAAAAAAAAAAAAAAAAAAAAAAAAAAAAAAAAAAAAAAAAAAAAAAAAAAAAAAAAAAAAA 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450451A-CFA8-D948-B008-CF1DBE5DED6E}"/>
              </a:ext>
            </a:extLst>
          </p:cNvPr>
          <p:cNvSpPr/>
          <p:nvPr/>
        </p:nvSpPr>
        <p:spPr>
          <a:xfrm>
            <a:off x="4868558" y="5680120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CAA88-D2D7-EB4C-809F-77E93C28D5B3}"/>
              </a:ext>
            </a:extLst>
          </p:cNvPr>
          <p:cNvSpPr txBox="1"/>
          <p:nvPr/>
        </p:nvSpPr>
        <p:spPr>
          <a:xfrm>
            <a:off x="305448" y="2021040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32F43-A99A-0043-BB9E-37B2B490B9A8}"/>
              </a:ext>
            </a:extLst>
          </p:cNvPr>
          <p:cNvSpPr txBox="1"/>
          <p:nvPr/>
        </p:nvSpPr>
        <p:spPr>
          <a:xfrm>
            <a:off x="219895" y="3876465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D8FE6-5C3C-E847-AAB3-EAFC9CB8862B}"/>
              </a:ext>
            </a:extLst>
          </p:cNvPr>
          <p:cNvSpPr txBox="1"/>
          <p:nvPr/>
        </p:nvSpPr>
        <p:spPr>
          <a:xfrm>
            <a:off x="-215752" y="950446"/>
            <a:ext cx="1594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0xffffcc78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9C940D-76B2-6644-BB0F-6BF40EB4072D}"/>
              </a:ext>
            </a:extLst>
          </p:cNvPr>
          <p:cNvSpPr txBox="1"/>
          <p:nvPr/>
        </p:nvSpPr>
        <p:spPr>
          <a:xfrm>
            <a:off x="-228675" y="4245797"/>
            <a:ext cx="1594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0xffffcc00</a:t>
            </a:r>
          </a:p>
        </p:txBody>
      </p:sp>
    </p:spTree>
    <p:extLst>
      <p:ext uri="{BB962C8B-B14F-4D97-AF65-F5344CB8AC3E}">
        <p14:creationId xmlns:p14="http://schemas.microsoft.com/office/powerpoint/2010/main" val="339324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B172D-E285-7640-826A-52EDE06205F7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0x080484c4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0x080484c5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0x080484c7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0x080484ca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0x080484cd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0x080484cf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0x080484d0 &lt;+12&gt;:    call   0x8048486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0x080484d5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0x080484d8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0x080484dd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0x080484de &lt;+26&gt;:    ret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EB10C4B-C383-D040-B9D3-633E2C0E63FF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343665"/>
          <a:ext cx="3160415" cy="6262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761469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(0xffffcc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00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2609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AAAAAAAAAAAAAAAAAAAAAAAAAAAAAAAAAAAAAAAAAAAAAAAAAAAAAAAAAAAAAAAAAAAAAAAAAAAAAAAAAAA 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450451A-CFA8-D948-B008-CF1DBE5DED6E}"/>
              </a:ext>
            </a:extLst>
          </p:cNvPr>
          <p:cNvSpPr/>
          <p:nvPr/>
        </p:nvSpPr>
        <p:spPr>
          <a:xfrm>
            <a:off x="4868558" y="4090473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CAA88-D2D7-EB4C-809F-77E93C28D5B3}"/>
              </a:ext>
            </a:extLst>
          </p:cNvPr>
          <p:cNvSpPr txBox="1"/>
          <p:nvPr/>
        </p:nvSpPr>
        <p:spPr>
          <a:xfrm>
            <a:off x="305448" y="2021040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32F43-A99A-0043-BB9E-37B2B490B9A8}"/>
              </a:ext>
            </a:extLst>
          </p:cNvPr>
          <p:cNvSpPr txBox="1"/>
          <p:nvPr/>
        </p:nvSpPr>
        <p:spPr>
          <a:xfrm>
            <a:off x="219895" y="3876465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D8FE6-5C3C-E847-AAB3-EAFC9CB8862B}"/>
              </a:ext>
            </a:extLst>
          </p:cNvPr>
          <p:cNvSpPr txBox="1"/>
          <p:nvPr/>
        </p:nvSpPr>
        <p:spPr>
          <a:xfrm>
            <a:off x="-215752" y="950446"/>
            <a:ext cx="1594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0xffffcc78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9C940D-76B2-6644-BB0F-6BF40EB4072D}"/>
              </a:ext>
            </a:extLst>
          </p:cNvPr>
          <p:cNvSpPr txBox="1"/>
          <p:nvPr/>
        </p:nvSpPr>
        <p:spPr>
          <a:xfrm>
            <a:off x="-186473" y="4245797"/>
            <a:ext cx="1594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0xffffcc00</a:t>
            </a:r>
          </a:p>
        </p:txBody>
      </p:sp>
    </p:spTree>
    <p:extLst>
      <p:ext uri="{BB962C8B-B14F-4D97-AF65-F5344CB8AC3E}">
        <p14:creationId xmlns:p14="http://schemas.microsoft.com/office/powerpoint/2010/main" val="1488668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B172D-E285-7640-826A-52EDE06205F7}"/>
              </a:ext>
            </a:extLst>
          </p:cNvPr>
          <p:cNvSpPr/>
          <p:nvPr/>
        </p:nvSpPr>
        <p:spPr>
          <a:xfrm>
            <a:off x="4868558" y="759655"/>
            <a:ext cx="7142206" cy="573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0x080484c4 &lt;+0&gt;: 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0x080484c5 &lt;+1&gt;: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0x080484c7 &lt;+3&gt;: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0x080484ca &lt;+6&gt;:     add    eax,0x4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0x080484cd &lt;+9&gt;:     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0x080484cf &lt;+11&gt;:    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0x080484d0 &lt;+12&gt;:    call   0x8048486 &lt;vuln&gt;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0x080484d5 &lt;+17&gt;:    add    esp,0x4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0x080484d8 &lt;+20&gt;:    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0x080484dd &lt;+25&gt;:    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0x080484de &lt;+26&gt;:    ret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EB10C4B-C383-D040-B9D3-633E2C0E63FF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343665"/>
          <a:ext cx="3160415" cy="6262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761469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vuln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(0xffffcc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00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2609305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AAAAAAAAAAAAAAAAAAAAAAAAAAAAAAAAAAAAAAAAAAAAAAAAAAAAAAAAAAAAAAAAAAAAAAAAAAAAAAAAAAA 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450451A-CFA8-D948-B008-CF1DBE5DED6E}"/>
              </a:ext>
            </a:extLst>
          </p:cNvPr>
          <p:cNvSpPr/>
          <p:nvPr/>
        </p:nvSpPr>
        <p:spPr>
          <a:xfrm>
            <a:off x="4868558" y="4765724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CAA88-D2D7-EB4C-809F-77E93C28D5B3}"/>
              </a:ext>
            </a:extLst>
          </p:cNvPr>
          <p:cNvSpPr txBox="1"/>
          <p:nvPr/>
        </p:nvSpPr>
        <p:spPr>
          <a:xfrm>
            <a:off x="527787" y="3670502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32F43-A99A-0043-BB9E-37B2B490B9A8}"/>
              </a:ext>
            </a:extLst>
          </p:cNvPr>
          <p:cNvSpPr txBox="1"/>
          <p:nvPr/>
        </p:nvSpPr>
        <p:spPr>
          <a:xfrm>
            <a:off x="6577744" y="1112028"/>
            <a:ext cx="301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0x4141414141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D8FE6-5C3C-E847-AAB3-EAFC9CB8862B}"/>
              </a:ext>
            </a:extLst>
          </p:cNvPr>
          <p:cNvSpPr txBox="1"/>
          <p:nvPr/>
        </p:nvSpPr>
        <p:spPr>
          <a:xfrm>
            <a:off x="-215752" y="950446"/>
            <a:ext cx="1594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0xffffcc78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E25B69-19DD-FF43-89F0-BB92167135B2}"/>
              </a:ext>
            </a:extLst>
          </p:cNvPr>
          <p:cNvSpPr txBox="1"/>
          <p:nvPr/>
        </p:nvSpPr>
        <p:spPr>
          <a:xfrm>
            <a:off x="6577743" y="1481360"/>
            <a:ext cx="301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0xffffcc00 + 4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359FC1C-DD60-E240-ADCA-1B0EC3B6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161" y="5327588"/>
            <a:ext cx="3429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6FB7-7A8A-A844-903A-498C0BB8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some elementary math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6D7CF6-284D-814A-8132-3FDF3F49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Set a break point before </a:t>
            </a:r>
            <a:r>
              <a:rPr lang="en-US" dirty="0" err="1"/>
              <a:t>strcpy</a:t>
            </a:r>
            <a:r>
              <a:rPr lang="en-US" dirty="0"/>
              <a:t>() to get a </a:t>
            </a:r>
            <a:r>
              <a:rPr lang="en-US" dirty="0" err="1"/>
              <a:t>buf</a:t>
            </a:r>
            <a:r>
              <a:rPr lang="en-US" dirty="0"/>
              <a:t> address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 err="1"/>
              <a:t>buf</a:t>
            </a:r>
            <a:r>
              <a:rPr lang="en-US" dirty="0"/>
              <a:t> = 0xffffcb6c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old </a:t>
            </a:r>
            <a:r>
              <a:rPr lang="en-US" dirty="0" err="1"/>
              <a:t>ebp</a:t>
            </a:r>
            <a:r>
              <a:rPr lang="en-US" dirty="0"/>
              <a:t>: 0xffffcc78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524778D-8179-6F46-A0EB-273056CE6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2034"/>
            <a:ext cx="5410200" cy="838200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242B640-FE63-8341-8DEF-6B0B2AAB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038" y="2312585"/>
            <a:ext cx="4015563" cy="83820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BBD5A093-D45B-EB42-A3E5-CF96CD355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500" y="4744230"/>
            <a:ext cx="4998033" cy="10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92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6FB7-7A8A-A844-903A-498C0BB8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some elementary math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6D7CF6-284D-814A-8132-3FDF3F49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Calculate offsets between modified </a:t>
            </a:r>
            <a:r>
              <a:rPr lang="en-US" dirty="0" err="1"/>
              <a:t>ebp</a:t>
            </a:r>
            <a:r>
              <a:rPr lang="en-US" dirty="0"/>
              <a:t> and buffer</a:t>
            </a:r>
          </a:p>
          <a:p>
            <a:pPr lvl="1"/>
            <a:r>
              <a:rPr lang="en-US" dirty="0"/>
              <a:t>Original old </a:t>
            </a:r>
            <a:r>
              <a:rPr lang="en-US" dirty="0" err="1"/>
              <a:t>ebp</a:t>
            </a:r>
            <a:r>
              <a:rPr lang="en-US" dirty="0"/>
              <a:t>: 0xffffcc78</a:t>
            </a:r>
          </a:p>
          <a:p>
            <a:pPr lvl="1"/>
            <a:r>
              <a:rPr lang="en-US" dirty="0"/>
              <a:t>Modified old </a:t>
            </a:r>
            <a:r>
              <a:rPr lang="en-US" dirty="0" err="1"/>
              <a:t>ebp</a:t>
            </a:r>
            <a:r>
              <a:rPr lang="en-US" dirty="0"/>
              <a:t>: 0xffffcc00</a:t>
            </a:r>
          </a:p>
          <a:p>
            <a:pPr lvl="1"/>
            <a:r>
              <a:rPr lang="en-US" dirty="0"/>
              <a:t>Buffer: 0xffffcb6c</a:t>
            </a:r>
          </a:p>
          <a:p>
            <a:pPr lvl="1"/>
            <a:r>
              <a:rPr lang="en-US" dirty="0"/>
              <a:t>Offset = 0xffffcc00-0xffffcb6c = 148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r>
              <a:rPr lang="en-US" dirty="0"/>
              <a:t>Q: How many “A”s do we need for controlling </a:t>
            </a:r>
            <a:r>
              <a:rPr lang="en-US" dirty="0" err="1"/>
              <a:t>eip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i.e., payload = “A” * n + “BBBB” + “C” * (256 - n – 4)</a:t>
            </a:r>
          </a:p>
          <a:p>
            <a:pPr lvl="1"/>
            <a:r>
              <a:rPr lang="en-US" dirty="0"/>
              <a:t>What should be the “n” to control your </a:t>
            </a:r>
            <a:r>
              <a:rPr lang="en-US" dirty="0" err="1"/>
              <a:t>eip</a:t>
            </a:r>
            <a:r>
              <a:rPr lang="en-US" dirty="0"/>
              <a:t> into 0x42424242 (“BBBB”)?</a:t>
            </a:r>
          </a:p>
        </p:txBody>
      </p:sp>
    </p:spTree>
    <p:extLst>
      <p:ext uri="{BB962C8B-B14F-4D97-AF65-F5344CB8AC3E}">
        <p14:creationId xmlns:p14="http://schemas.microsoft.com/office/powerpoint/2010/main" val="1457343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5DDB-ED5E-E042-8337-BC38AFAC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some elementary math</a:t>
            </a:r>
          </a:p>
        </p:txBody>
      </p:sp>
      <p:pic>
        <p:nvPicPr>
          <p:cNvPr id="10" name="Content Placeholder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E6DB9C6-DBDA-6D41-B812-7458DAFB4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637423"/>
            <a:ext cx="8447569" cy="1696037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C797189-3124-9A41-A212-47BF3CB29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4"/>
            <a:ext cx="10236972" cy="4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1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2EC3-3B93-7A4E-9A31-10A5D6F4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restricted example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E31B6DC3-940B-A64F-829B-CD45BC4D8E04}"/>
              </a:ext>
            </a:extLst>
          </p:cNvPr>
          <p:cNvSpPr txBox="1">
            <a:spLocks/>
          </p:cNvSpPr>
          <p:nvPr/>
        </p:nvSpPr>
        <p:spPr>
          <a:xfrm>
            <a:off x="2796209" y="1563756"/>
            <a:ext cx="6069496" cy="4770783"/>
          </a:xfrm>
          <a:prstGeom prst="rect">
            <a:avLst/>
          </a:prstGeom>
          <a:ln>
            <a:solidFill>
              <a:schemeClr val="dk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"Too long...</a:t>
            </a:r>
            <a:r>
              <a:rPr lang="en-US" sz="2400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4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exit(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2) return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vuln(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30108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883C-5BB9-CF43-9CCA-5823DEC2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cannot exploit this?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4CF28D-5CAE-8141-9585-E632D98E8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Buffer address: 0xffffcd1c</a:t>
            </a:r>
          </a:p>
          <a:p>
            <a:r>
              <a:rPr lang="en-US" dirty="0"/>
              <a:t>Old </a:t>
            </a:r>
            <a:r>
              <a:rPr lang="en-US" dirty="0" err="1"/>
              <a:t>ebp</a:t>
            </a:r>
            <a:r>
              <a:rPr lang="en-US" dirty="0"/>
              <a:t>: 0xffffcd48</a:t>
            </a:r>
          </a:p>
          <a:p>
            <a:r>
              <a:rPr lang="en-US" dirty="0"/>
              <a:t>Modified </a:t>
            </a:r>
            <a:r>
              <a:rPr lang="en-US" dirty="0" err="1"/>
              <a:t>ebp</a:t>
            </a:r>
            <a:r>
              <a:rPr lang="en-US" dirty="0"/>
              <a:t>: 0xffffcd00</a:t>
            </a:r>
          </a:p>
          <a:p>
            <a:pPr lvl="1"/>
            <a:r>
              <a:rPr lang="en-US" dirty="0"/>
              <a:t>It is before our buffer…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0591828-40D3-914A-9AAB-F4FAEF22D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610" y="1768545"/>
            <a:ext cx="3683000" cy="649941"/>
          </a:xfrm>
          <a:prstGeom prst="rect">
            <a:avLst/>
          </a:prstGeom>
        </p:spPr>
      </p:pic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0B6AA5EB-BF0E-EE47-AC29-8C2BB0219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610" y="2779059"/>
            <a:ext cx="4529892" cy="6499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E96A69-3A11-8C4F-A27D-FC415FBF2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147" y="4044311"/>
            <a:ext cx="6644708" cy="320779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3EA716D-0404-1946-AA54-DFE067B1D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147" y="4500027"/>
            <a:ext cx="4788221" cy="9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99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5F6A-63F8-DD43-9E2F-B65D4788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are lucky…?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32D44-3450-A442-AB7B-475E86716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 case</a:t>
            </a:r>
          </a:p>
          <a:p>
            <a:pPr lvl="1"/>
            <a:r>
              <a:rPr lang="en-US" dirty="0"/>
              <a:t>Buffer address: 0xffffcd1c</a:t>
            </a:r>
          </a:p>
          <a:p>
            <a:pPr lvl="1"/>
            <a:r>
              <a:rPr lang="en-US" dirty="0"/>
              <a:t>Old </a:t>
            </a:r>
            <a:r>
              <a:rPr lang="en-US" dirty="0" err="1"/>
              <a:t>ebp</a:t>
            </a:r>
            <a:r>
              <a:rPr lang="en-US" dirty="0"/>
              <a:t>: 0xffffcd48</a:t>
            </a:r>
          </a:p>
          <a:p>
            <a:pPr lvl="1"/>
            <a:r>
              <a:rPr lang="en-US" dirty="0"/>
              <a:t>Offset: 44</a:t>
            </a:r>
          </a:p>
          <a:p>
            <a:pPr lvl="1"/>
            <a:endParaRPr lang="en-US" dirty="0"/>
          </a:p>
          <a:p>
            <a:r>
              <a:rPr lang="en-US" dirty="0"/>
              <a:t>Ideal case</a:t>
            </a:r>
          </a:p>
          <a:p>
            <a:pPr lvl="1"/>
            <a:r>
              <a:rPr lang="en-US" dirty="0"/>
              <a:t>Buffer address: 0xffffccfc</a:t>
            </a:r>
          </a:p>
          <a:p>
            <a:pPr lvl="1"/>
            <a:r>
              <a:rPr lang="en-US" dirty="0"/>
              <a:t>Old </a:t>
            </a:r>
            <a:r>
              <a:rPr lang="en-US" dirty="0" err="1"/>
              <a:t>ebp</a:t>
            </a:r>
            <a:r>
              <a:rPr lang="en-US" dirty="0"/>
              <a:t>: 0xffffcd28</a:t>
            </a:r>
          </a:p>
          <a:p>
            <a:pPr lvl="1"/>
            <a:r>
              <a:rPr lang="en-US" dirty="0"/>
              <a:t>Offset is still 44</a:t>
            </a:r>
          </a:p>
          <a:p>
            <a:pPr lvl="1"/>
            <a:r>
              <a:rPr lang="en-US" dirty="0"/>
              <a:t>Exploitable: buffer &lt;= modified </a:t>
            </a:r>
            <a:r>
              <a:rPr lang="en-US" dirty="0" err="1"/>
              <a:t>ebp</a:t>
            </a:r>
            <a:r>
              <a:rPr lang="en-US" dirty="0"/>
              <a:t> + 4 &lt; buffer + 32  </a:t>
            </a:r>
          </a:p>
          <a:p>
            <a:pPr lvl="2"/>
            <a:r>
              <a:rPr lang="en-US" dirty="0"/>
              <a:t>Modified </a:t>
            </a:r>
            <a:r>
              <a:rPr lang="en-US" dirty="0" err="1"/>
              <a:t>ebp</a:t>
            </a:r>
            <a:r>
              <a:rPr lang="en-US" dirty="0"/>
              <a:t>: 0xffffcd00</a:t>
            </a:r>
          </a:p>
        </p:txBody>
      </p:sp>
    </p:spTree>
    <p:extLst>
      <p:ext uri="{BB962C8B-B14F-4D97-AF65-F5344CB8AC3E}">
        <p14:creationId xmlns:p14="http://schemas.microsoft.com/office/powerpoint/2010/main" val="36465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92B8-D571-5E4F-9BE5-C4E95700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layout again!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B870C35-5AEF-4D4C-996C-564B980128EB}"/>
              </a:ext>
            </a:extLst>
          </p:cNvPr>
          <p:cNvSpPr txBox="1">
            <a:spLocks/>
          </p:cNvSpPr>
          <p:nvPr/>
        </p:nvSpPr>
        <p:spPr>
          <a:xfrm>
            <a:off x="772298" y="1656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./hello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aaaa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bbbb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cccc</a:t>
            </a:r>
            <a:endParaRPr lang="en-US" sz="2400" dirty="0">
              <a:cs typeface="Courier New" panose="02070309020205020404" pitchFamily="49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44ACAD-D91F-274C-8BD7-56D081593364}"/>
              </a:ext>
            </a:extLst>
          </p:cNvPr>
          <p:cNvGraphicFramePr>
            <a:graphicFrameLocks/>
          </p:cNvGraphicFramePr>
          <p:nvPr/>
        </p:nvGraphicFramePr>
        <p:xfrm>
          <a:off x="838200" y="2158304"/>
          <a:ext cx="9113108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6935">
                  <a:extLst>
                    <a:ext uri="{9D8B030D-6E8A-4147-A177-3AD203B41FA5}">
                      <a16:colId xmlns:a16="http://schemas.microsoft.com/office/drawing/2014/main" val="4037882088"/>
                    </a:ext>
                  </a:extLst>
                </a:gridCol>
                <a:gridCol w="5946173">
                  <a:extLst>
                    <a:ext uri="{9D8B030D-6E8A-4147-A177-3AD203B41FA5}">
                      <a16:colId xmlns:a16="http://schemas.microsoft.com/office/drawing/2014/main" val="1450551435"/>
                    </a:ext>
                  </a:extLst>
                </a:gridCol>
              </a:tblGrid>
              <a:tr h="3452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  <a:cs typeface="Courier New" panose="02070309020205020404" pitchFamily="49" charset="0"/>
                        </a:rPr>
                        <a:t>Example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380782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NULL (8-byte)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022512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File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“/home/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insu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/hello”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108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Environment variable strings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“COLUMNS=238”, “LANG=en_US.UTF-8”, 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97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Argument strings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“/home/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insu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/hello”,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bbbb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cccc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335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647556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Environment variables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 env1, env2, env3, …,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envN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NULL 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335403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Arguments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 arg1, arg2, arg3, arg4, NULL 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010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538056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char*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047980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char*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087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49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45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266E-ADC3-B940-87E6-B955A875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Boom!!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5680CA-2E7F-984C-A46A-A0B732990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20186"/>
            <a:ext cx="10515600" cy="334587"/>
          </a:xfrm>
        </p:spPr>
      </p:pic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67D9F75-E594-094E-BB0A-EBCD49984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1587"/>
            <a:ext cx="2895600" cy="6477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3C6B1B7-4957-CA4B-93DC-D2E7C74E4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2271"/>
            <a:ext cx="7670800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DBADE-8BA5-5F4D-821A-CC3FCDF43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234452"/>
            <a:ext cx="96901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BBBB-F6D4-2E49-91DD-970C053E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more environment variable</a:t>
            </a:r>
          </a:p>
        </p:txBody>
      </p:sp>
      <p:pic>
        <p:nvPicPr>
          <p:cNvPr id="15" name="Content Placeholder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AD450B8-BEC2-054C-B57B-BD04BE4AA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073399"/>
            <a:ext cx="4655258" cy="995017"/>
          </a:xfr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E1211434-0753-5A49-A99F-0ED5C2D5D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25625"/>
            <a:ext cx="9558437" cy="83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5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4C42-C4C8-0745-90A5-CD98FF5E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command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51012-2615-5A4B-9C65-001E27837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interaction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Easy to mistake</a:t>
            </a:r>
          </a:p>
          <a:p>
            <a:pPr lvl="1"/>
            <a:r>
              <a:rPr lang="en-US" dirty="0"/>
              <a:t>e.g., manual convert for little endian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Hard to reproduce</a:t>
            </a:r>
          </a:p>
          <a:p>
            <a:pPr lvl="1"/>
            <a:r>
              <a:rPr lang="en-US" dirty="0"/>
              <a:t>Requires several steps for exploitation (e.g., setting environment variable)</a:t>
            </a:r>
          </a:p>
          <a:p>
            <a:pPr lvl="1"/>
            <a:endParaRPr lang="en-US" dirty="0"/>
          </a:p>
          <a:p>
            <a:r>
              <a:rPr lang="en-US" dirty="0"/>
              <a:t>Difficult to debug</a:t>
            </a:r>
          </a:p>
        </p:txBody>
      </p:sp>
    </p:spTree>
    <p:extLst>
      <p:ext uri="{BB962C8B-B14F-4D97-AF65-F5344CB8AC3E}">
        <p14:creationId xmlns:p14="http://schemas.microsoft.com/office/powerpoint/2010/main" val="86685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E89D-B482-454B-8E70-FA0710B1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pwntools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8F88A-1DE4-0840-B7DA-2BCB5361F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Python-based exploit development library</a:t>
            </a:r>
          </a:p>
          <a:p>
            <a:pPr lvl="1"/>
            <a:r>
              <a:rPr lang="en-US" dirty="0">
                <a:hlinkClick r:id="rId2"/>
              </a:rPr>
              <a:t>https://github.com/Gallopsled/pwntools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provides a rich set of utilities for exploit development</a:t>
            </a:r>
          </a:p>
          <a:p>
            <a:pPr lvl="1"/>
            <a:r>
              <a:rPr lang="en-US" dirty="0"/>
              <a:t>Interaction with a program </a:t>
            </a:r>
          </a:p>
          <a:p>
            <a:pPr lvl="1"/>
            <a:r>
              <a:rPr lang="en-US" dirty="0"/>
              <a:t>Shellcode</a:t>
            </a:r>
          </a:p>
          <a:p>
            <a:pPr lvl="1"/>
            <a:r>
              <a:rPr lang="en-US" dirty="0"/>
              <a:t>ELF parsing</a:t>
            </a:r>
          </a:p>
          <a:p>
            <a:pPr lvl="1"/>
            <a:r>
              <a:rPr lang="en-US" dirty="0"/>
              <a:t>GDB integration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EE587FA8-41E2-184C-B36F-EBA8E318D24B}"/>
              </a:ext>
            </a:extLst>
          </p:cNvPr>
          <p:cNvSpPr/>
          <p:nvPr/>
        </p:nvSpPr>
        <p:spPr>
          <a:xfrm>
            <a:off x="5976729" y="4717774"/>
            <a:ext cx="3816627" cy="1126435"/>
          </a:xfrm>
          <a:prstGeom prst="wedgeRectCallout">
            <a:avLst>
              <a:gd name="adj1" fmla="val -43196"/>
              <a:gd name="adj2" fmla="val -888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From now, you need to write your exploit using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pwntools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583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C039-9C79-2740-AC5F-DDD09425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</a:t>
            </a:r>
            <a:r>
              <a:rPr lang="en-US" dirty="0" err="1"/>
              <a:t>pwntools</a:t>
            </a:r>
            <a:r>
              <a:rPr lang="en-US" dirty="0"/>
              <a:t> version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75E528-6D73-B642-A8DA-2A42DF7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en-US" i="1" dirty="0">
              <a:solidFill>
                <a:srgbClr val="4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set up an architecture as i386, which is x86 32bit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en-US" dirty="0" err="1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'i386’</a:t>
            </a:r>
          </a:p>
          <a:p>
            <a:pPr marL="0" indent="0">
              <a:buNone/>
            </a:pPr>
            <a:endParaRPr lang="en-US" i="1" dirty="0">
              <a:solidFill>
                <a:srgbClr val="4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get shellcode and make it machine code by </a:t>
            </a:r>
            <a:r>
              <a:rPr lang="en-US" i="1" dirty="0" err="1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asm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shellcode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shellcraft</a:t>
            </a:r>
            <a:r>
              <a:rPr lang="en-US" dirty="0" err="1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dirty="0" err="1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env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"SHELLCODE"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b"</a:t>
            </a:r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\x90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*0x10000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shellcode }</a:t>
            </a:r>
          </a:p>
          <a:p>
            <a:pPr marL="0" indent="0">
              <a:buNone/>
            </a:pPr>
            <a:endParaRPr lang="en-US" i="1" dirty="0">
              <a:solidFill>
                <a:srgbClr val="4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set a payload; convert address into little endian using p32(x)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payload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b'A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b'B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p32(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0xffffc8a3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i="1" dirty="0">
              <a:solidFill>
                <a:srgbClr val="4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run a program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process([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'./vuln'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payload], env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env)</a:t>
            </a:r>
          </a:p>
          <a:p>
            <a:pPr marL="0" indent="0">
              <a:buNone/>
            </a:pP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make it interactive for sending commands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err="1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interactive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8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2EF4511-854C-E041-92EB-5497DA44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640" y="2532389"/>
            <a:ext cx="4163160" cy="10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8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D0BF-5261-7748-8E26-8D443158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Why not use LD_PRELOAD?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40B71-17D9-484D-A2B9-C74AD8E3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LD_PRELOAD: A path for a shared library that is loaded before others</a:t>
            </a:r>
          </a:p>
          <a:p>
            <a:pPr lvl="1"/>
            <a:r>
              <a:rPr lang="en-US" dirty="0"/>
              <a:t>Used for hooking functions in shared library (e.g., malloc)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1A8D1CF9-C4A6-3F49-8E1A-FE97B8668293}"/>
              </a:ext>
            </a:extLst>
          </p:cNvPr>
          <p:cNvSpPr txBox="1">
            <a:spLocks/>
          </p:cNvSpPr>
          <p:nvPr/>
        </p:nvSpPr>
        <p:spPr>
          <a:xfrm>
            <a:off x="990600" y="3270726"/>
            <a:ext cx="4481732" cy="1406770"/>
          </a:xfrm>
          <a:prstGeom prst="rect">
            <a:avLst/>
          </a:prstGeom>
          <a:ln>
            <a:solidFill>
              <a:schemeClr val="dk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400" i="1" dirty="0" err="1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target.c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puts(</a:t>
            </a:r>
            <a:r>
              <a:rPr lang="en-US" sz="24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World"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FA51967-ECE9-A045-BC65-C50A069ACD93}"/>
              </a:ext>
            </a:extLst>
          </p:cNvPr>
          <p:cNvSpPr txBox="1">
            <a:spLocks/>
          </p:cNvSpPr>
          <p:nvPr/>
        </p:nvSpPr>
        <p:spPr>
          <a:xfrm>
            <a:off x="6096000" y="2861811"/>
            <a:ext cx="5105400" cy="2278966"/>
          </a:xfrm>
          <a:prstGeom prst="rect">
            <a:avLst/>
          </a:prstGeom>
          <a:ln>
            <a:solidFill>
              <a:schemeClr val="dk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400" i="1" dirty="0" err="1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libpreload.c</a:t>
            </a:r>
            <a:endParaRPr lang="en-US" sz="2400" i="1" dirty="0">
              <a:solidFill>
                <a:srgbClr val="4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"Hook: %s</a:t>
            </a:r>
            <a:r>
              <a:rPr lang="en-US" sz="2400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4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s);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3674B2-B36F-004A-ABF3-414E4D605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97"/>
          <a:stretch/>
        </p:blipFill>
        <p:spPr>
          <a:xfrm>
            <a:off x="838200" y="5448349"/>
            <a:ext cx="6678351" cy="6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9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8928-AB05-E946-AA6F-C157C3AB8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Spawn a shell using LD_PRELOAD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7C59ACA-B784-2F4C-9C82-D1FE97075E46}"/>
              </a:ext>
            </a:extLst>
          </p:cNvPr>
          <p:cNvSpPr txBox="1">
            <a:spLocks/>
          </p:cNvSpPr>
          <p:nvPr/>
        </p:nvSpPr>
        <p:spPr>
          <a:xfrm>
            <a:off x="3543300" y="1825625"/>
            <a:ext cx="5105400" cy="2278966"/>
          </a:xfrm>
          <a:prstGeom prst="rect">
            <a:avLst/>
          </a:prstGeom>
          <a:ln>
            <a:solidFill>
              <a:schemeClr val="dk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libpreload2.c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system(</a:t>
            </a:r>
            <a:r>
              <a:rPr lang="en-US" sz="24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”/bin/</a:t>
            </a:r>
            <a:r>
              <a:rPr lang="en-US" sz="2400" dirty="0" err="1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24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93974-ECC2-1E4D-B1AB-D0D4D27DD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724009"/>
            <a:ext cx="12115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4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8928-AB05-E946-AA6F-C157C3AB8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Spawn a shell using a constructor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7C59ACA-B784-2F4C-9C82-D1FE97075E46}"/>
              </a:ext>
            </a:extLst>
          </p:cNvPr>
          <p:cNvSpPr txBox="1">
            <a:spLocks/>
          </p:cNvSpPr>
          <p:nvPr/>
        </p:nvSpPr>
        <p:spPr>
          <a:xfrm>
            <a:off x="2799471" y="1459864"/>
            <a:ext cx="5849229" cy="2830781"/>
          </a:xfrm>
          <a:prstGeom prst="rect">
            <a:avLst/>
          </a:prstGeom>
          <a:ln>
            <a:solidFill>
              <a:schemeClr val="dk1">
                <a:alpha val="99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libpreload3.c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__attribute__((constructor))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"Spawn a shell</a:t>
            </a:r>
            <a:r>
              <a:rPr lang="en-US" sz="2400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4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system(</a:t>
            </a:r>
            <a:r>
              <a:rPr lang="en-US" sz="24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"/bin/</a:t>
            </a:r>
            <a:r>
              <a:rPr lang="en-US" sz="2400" dirty="0" err="1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24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D578028F-F062-9245-B692-0F0AC2636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526671"/>
            <a:ext cx="120777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3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dirty="0" smtClean="0">
            <a:solidFill>
              <a:schemeClr val="tx1"/>
            </a:solidFill>
            <a:latin typeface="+mj-lt"/>
            <a:cs typeface="Courier New" panose="02070309020205020404" pitchFamily="49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7716</TotalTime>
  <Words>2295</Words>
  <Application>Microsoft Macintosh PowerPoint</Application>
  <PresentationFormat>Widescreen</PresentationFormat>
  <Paragraphs>390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Office Theme</vt:lpstr>
      <vt:lpstr>Frame pointer attack</vt:lpstr>
      <vt:lpstr>Objectives</vt:lpstr>
      <vt:lpstr>Boom!!</vt:lpstr>
      <vt:lpstr>Issues with command line</vt:lpstr>
      <vt:lpstr>pwntools</vt:lpstr>
      <vt:lpstr>e.g., pwntools version</vt:lpstr>
      <vt:lpstr>Q: Why not use LD_PRELOAD?</vt:lpstr>
      <vt:lpstr>Spawn a shell using LD_PRELOAD</vt:lpstr>
      <vt:lpstr>Spawn a shell using a constructor</vt:lpstr>
      <vt:lpstr>Fact: LD_PRELOAD doesn’t work with setu(g)id binary!</vt:lpstr>
      <vt:lpstr>LD_PRELOAD is handled by a dynamic loader</vt:lpstr>
      <vt:lpstr>ELF header contains an entry point</vt:lpstr>
      <vt:lpstr>LD_PRELOAD is handled by a dynamic loader</vt:lpstr>
      <vt:lpstr>Garbage data from a loader</vt:lpstr>
      <vt:lpstr>Example: frame pointer attack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do some elementary math</vt:lpstr>
      <vt:lpstr>Let’s do some elementary math</vt:lpstr>
      <vt:lpstr>Let’s do some elementary math</vt:lpstr>
      <vt:lpstr>More restricted example</vt:lpstr>
      <vt:lpstr>We cannot exploit this?</vt:lpstr>
      <vt:lpstr>If we are lucky…?</vt:lpstr>
      <vt:lpstr>Memory layout again!</vt:lpstr>
      <vt:lpstr>Add more environment variable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Yun, Insu</dc:creator>
  <cp:lastModifiedBy>Yun, Insu</cp:lastModifiedBy>
  <cp:revision>1084</cp:revision>
  <dcterms:created xsi:type="dcterms:W3CDTF">2021-01-11T13:07:34Z</dcterms:created>
  <dcterms:modified xsi:type="dcterms:W3CDTF">2021-01-19T07:34:52Z</dcterms:modified>
</cp:coreProperties>
</file>