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482" r:id="rId4"/>
    <p:sldId id="549" r:id="rId5"/>
    <p:sldId id="503" r:id="rId6"/>
    <p:sldId id="504" r:id="rId7"/>
    <p:sldId id="505" r:id="rId8"/>
    <p:sldId id="507" r:id="rId9"/>
    <p:sldId id="506" r:id="rId10"/>
    <p:sldId id="509" r:id="rId11"/>
    <p:sldId id="508" r:id="rId12"/>
    <p:sldId id="510" r:id="rId13"/>
    <p:sldId id="511" r:id="rId14"/>
    <p:sldId id="512" r:id="rId15"/>
    <p:sldId id="513" r:id="rId16"/>
    <p:sldId id="514" r:id="rId17"/>
    <p:sldId id="515" r:id="rId18"/>
    <p:sldId id="553" r:id="rId19"/>
    <p:sldId id="516" r:id="rId20"/>
    <p:sldId id="517" r:id="rId21"/>
    <p:sldId id="518" r:id="rId22"/>
    <p:sldId id="521" r:id="rId23"/>
    <p:sldId id="552" r:id="rId24"/>
    <p:sldId id="519" r:id="rId25"/>
    <p:sldId id="520" r:id="rId26"/>
    <p:sldId id="522" r:id="rId27"/>
    <p:sldId id="523" r:id="rId28"/>
    <p:sldId id="524" r:id="rId29"/>
    <p:sldId id="525" r:id="rId30"/>
    <p:sldId id="55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6"/>
    <p:restoredTop sz="76762"/>
  </p:normalViewPr>
  <p:slideViewPr>
    <p:cSldViewPr snapToGrid="0" snapToObjects="1">
      <p:cViewPr varScale="1">
        <p:scale>
          <a:sx n="97" d="100"/>
          <a:sy n="97" d="100"/>
        </p:scale>
        <p:origin x="7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42159-B4B4-6D46-A3A3-C5B0D3235721}" type="datetimeFigureOut">
              <a:rPr lang="en-US" smtClean="0"/>
              <a:t>1/19/21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5031E-489E-3540-9CC8-8D6E2BB43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79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how to use </a:t>
            </a:r>
            <a:r>
              <a:rPr lang="en-US" dirty="0" err="1"/>
              <a:t>pwntools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frame pointer attack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15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4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51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75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99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72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43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39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908A4-5077-A94E-8A4A-A5FAFAA333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2707F6-C9A3-7C44-856C-43BF4A7F0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01172-AA55-0443-9A98-E24838B3D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1/19/21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13B94-0A0A-474B-A0B7-532F9C38C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0C582-0F4F-1945-9865-D62A28EC7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99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CA70D-D288-1341-AB6C-F105E781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EF448C-DFF2-5340-A971-39AD13476B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99B4E-F78B-C341-A5BE-B766FEA19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1/19/21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9730E-8A86-B442-8094-5FB3C405B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DFF78-1C71-2141-A411-0E2C586A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75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E089D2-B6E1-904C-854E-2114BC38DE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91E183-1D4F-C54F-8182-B899DFF0A9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FDC0A-4357-B24F-AE7A-3BBAF50B5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1/19/21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263C9-2DB2-B94C-B679-D1FECCD8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B64DE-FCC9-884F-876C-A2DABE278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3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4CFB6-73C9-F24D-B041-FE501ED08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B7C1D-0946-8244-9ABF-2A2392C2A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12754-7EFB-6445-9D14-759C7E57D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1/19/21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97AB6-9512-7A4F-BEDD-16A240C5B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E3B2F-56DA-2848-AC4E-037F3213D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1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D194F-C6B9-7941-9112-C2BD58E67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C4039-9E4F-4840-8417-593E8396F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59919-5194-E44E-A66B-C9FBADDE3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1/19/21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D5117-D015-E44A-B549-A4F0B484B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F84E3-8E96-2A43-8492-67A582C35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72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39765-E399-9A4F-9E10-B52597757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23D28-0720-4946-AD48-1CEB18CAD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44643-6D0D-5B4C-B5A2-645E4A9D7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06C464-C3E8-2047-A0AA-BFC5D680E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1/19/21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8DE584-DE61-544E-A1DE-3C4713E24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CBCB39-B2BE-F542-8A56-1372693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0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B2E64-82AA-114D-AEB0-040BDCEC9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EDC97-1A66-2B42-A41A-F62FF4FC9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BFB55F-6FA8-5D43-BFA6-6FF6635EB4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4F2D87-35AD-4C43-AECD-7D973669D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715C1B-3CA5-4544-9418-58887575DD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574760-9068-F04A-A2B4-F12B603E3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1/19/21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3C89DA-A7CA-754F-AD49-D07FDB8E6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F853DA-F74A-C44D-AD65-26E8C7373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94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5AA8E-2E6D-B14D-9DE8-F46F97101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74ABE6-8CBF-1348-944C-D6333A2BF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1/19/21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2B5093-A345-4C47-BBD5-79C0BFD10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EF04F3-30A5-774C-B6C9-33618181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44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122912-B6AF-4F4A-8DDC-16BC19710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1/19/21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CEA74B-DA41-1D41-978E-655376EC3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70CB9-E044-FB40-9201-D7B7C5941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1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8721-ABB7-2547-AF52-0D5B7B59B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40AF2-6E5D-6A44-B1D0-4B7F8DD01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8AC86-E2D7-EA4F-972E-9C842C38D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F1C7B6-1371-6A40-A0BC-DC1140F5D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1/19/21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6AA3BA-E04F-B847-861F-C7758444C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07DBD-AD54-DB46-9222-64CBED24F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6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DA292-2BF0-E641-8E7C-C2FA3F5E8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030287-B2BC-E348-A539-D057D71A65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84BFB0-409D-164A-95B5-3C7879B5B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89943-8471-AB4E-B754-78E261A99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1/19/21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6CB5D3-F20B-0845-8373-7DCEBF1AD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A35896-5A28-4F45-9936-1914E9C4F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8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CB4564-027A-1741-8344-B850EC53A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5B35C2-AE42-394F-A91B-592899340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DCBFA-CEA5-9243-B5FD-811E81CB56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FFF44-11BB-CC42-B8BE-F664A7C1C520}" type="datetimeFigureOut">
              <a:rPr lang="en-US" smtClean="0"/>
              <a:t>1/19/21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8D8CE-1304-5D43-B2FB-9A02357F6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582E4-428F-6A42-BACF-2BB33C409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5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tiff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cludehelp.com/c-programs/guess-a-random-number.asp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C3A9E-E843-3444-A453-51A79699BB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Stack protection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AFBA2D-F35D-9341-9E0F-6BCEF52FC3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+mj-lt"/>
              </a:rPr>
              <a:t>Insu Yun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b="1" i="1" dirty="0">
                <a:latin typeface="+mj-lt"/>
              </a:rPr>
              <a:t>Most of materials from CS419/579 Cyber Attacks &amp; Defense in OSU</a:t>
            </a:r>
          </a:p>
        </p:txBody>
      </p:sp>
    </p:spTree>
    <p:extLst>
      <p:ext uri="{BB962C8B-B14F-4D97-AF65-F5344CB8AC3E}">
        <p14:creationId xmlns:p14="http://schemas.microsoft.com/office/powerpoint/2010/main" val="111738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050919-B05A-3D4C-AF3F-58E7BBD23E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0" y="62706"/>
            <a:ext cx="6362700" cy="19304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5D9C6E-2581-D04F-8395-67843B2787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900" y="2281863"/>
            <a:ext cx="7363577" cy="12435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9F41B7-B314-6F4C-8157-6184AAF948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899" y="3814134"/>
            <a:ext cx="7363577" cy="13154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0A0116-E343-D648-8A5D-EBD701DC8E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900" y="5438272"/>
            <a:ext cx="7363577" cy="10745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04A4FF-2F2B-B946-8101-2DED94E722BE}"/>
              </a:ext>
            </a:extLst>
          </p:cNvPr>
          <p:cNvSpPr txBox="1"/>
          <p:nvPr/>
        </p:nvSpPr>
        <p:spPr>
          <a:xfrm>
            <a:off x="6858000" y="448019"/>
            <a:ext cx="51646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Proceedings of</a:t>
            </a:r>
          </a:p>
          <a:p>
            <a:r>
              <a:rPr lang="en-US" dirty="0"/>
              <a:t>Programming Language Design and </a:t>
            </a:r>
            <a:r>
              <a:rPr lang="en-US" dirty="0" err="1"/>
              <a:t>Implemenetation</a:t>
            </a:r>
            <a:endParaRPr lang="en-US" dirty="0"/>
          </a:p>
          <a:p>
            <a:r>
              <a:rPr lang="en-US" dirty="0"/>
              <a:t>(PLDI) 2009</a:t>
            </a:r>
          </a:p>
        </p:txBody>
      </p:sp>
    </p:spTree>
    <p:extLst>
      <p:ext uri="{BB962C8B-B14F-4D97-AF65-F5344CB8AC3E}">
        <p14:creationId xmlns:p14="http://schemas.microsoft.com/office/powerpoint/2010/main" val="2978460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5C437-115D-E242-98CC-5D7646C21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Drawbacks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E476D-3353-8848-AF50-5232E1E7E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+2x overhead on storing a pointer</a:t>
            </a:r>
          </a:p>
          <a:p>
            <a:pPr lvl="1"/>
            <a:r>
              <a:rPr lang="en-US" dirty="0"/>
              <a:t>char *a</a:t>
            </a:r>
          </a:p>
          <a:p>
            <a:pPr lvl="2"/>
            <a:r>
              <a:rPr lang="en-US" dirty="0"/>
              <a:t>char *</a:t>
            </a:r>
            <a:r>
              <a:rPr lang="en-US" dirty="0" err="1"/>
              <a:t>a_base</a:t>
            </a:r>
            <a:r>
              <a:rPr lang="en-US" dirty="0"/>
              <a:t>;</a:t>
            </a:r>
          </a:p>
          <a:p>
            <a:pPr lvl="2"/>
            <a:r>
              <a:rPr lang="en-US" dirty="0"/>
              <a:t>char *</a:t>
            </a:r>
            <a:r>
              <a:rPr lang="en-US" dirty="0" err="1"/>
              <a:t>a_bound</a:t>
            </a:r>
            <a:r>
              <a:rPr lang="en-US" dirty="0"/>
              <a:t>;</a:t>
            </a:r>
          </a:p>
          <a:p>
            <a:r>
              <a:rPr lang="en-US" dirty="0"/>
              <a:t>+2x overhead on assignment</a:t>
            </a:r>
          </a:p>
          <a:p>
            <a:pPr lvl="1"/>
            <a:r>
              <a:rPr lang="en-US" dirty="0"/>
              <a:t>char *b = a;</a:t>
            </a:r>
          </a:p>
          <a:p>
            <a:pPr lvl="2"/>
            <a:r>
              <a:rPr lang="en-US" dirty="0" err="1"/>
              <a:t>b_base</a:t>
            </a:r>
            <a:r>
              <a:rPr lang="en-US" dirty="0"/>
              <a:t> = </a:t>
            </a:r>
            <a:r>
              <a:rPr lang="en-US" dirty="0" err="1"/>
              <a:t>a_base</a:t>
            </a:r>
            <a:r>
              <a:rPr lang="en-US" dirty="0"/>
              <a:t>;</a:t>
            </a:r>
          </a:p>
          <a:p>
            <a:pPr lvl="2"/>
            <a:r>
              <a:rPr lang="en-US" dirty="0" err="1"/>
              <a:t>b_bound</a:t>
            </a:r>
            <a:r>
              <a:rPr lang="en-US" dirty="0"/>
              <a:t> = </a:t>
            </a:r>
            <a:r>
              <a:rPr lang="en-US" dirty="0" err="1"/>
              <a:t>a_bound</a:t>
            </a:r>
            <a:r>
              <a:rPr lang="en-US" dirty="0"/>
              <a:t>;</a:t>
            </a:r>
          </a:p>
          <a:p>
            <a:r>
              <a:rPr lang="en-US" dirty="0"/>
              <a:t>+2 comparisons added on access</a:t>
            </a:r>
          </a:p>
          <a:p>
            <a:pPr lvl="1"/>
            <a:r>
              <a:rPr lang="en-US" dirty="0"/>
              <a:t>c[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  <a:p>
            <a:pPr lvl="2"/>
            <a:r>
              <a:rPr lang="en-US" dirty="0"/>
              <a:t>if(</a:t>
            </a:r>
            <a:r>
              <a:rPr lang="en-US" dirty="0" err="1"/>
              <a:t>c+i</a:t>
            </a:r>
            <a:r>
              <a:rPr lang="en-US" dirty="0"/>
              <a:t> &gt;= </a:t>
            </a:r>
            <a:r>
              <a:rPr lang="en-US" dirty="0" err="1"/>
              <a:t>c_base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if(</a:t>
            </a:r>
            <a:r>
              <a:rPr lang="en-US" dirty="0" err="1"/>
              <a:t>c+i</a:t>
            </a:r>
            <a:r>
              <a:rPr lang="en-US" dirty="0"/>
              <a:t> &lt; </a:t>
            </a:r>
            <a:r>
              <a:rPr lang="en-US" dirty="0" err="1"/>
              <a:t>c_bound</a:t>
            </a:r>
            <a:r>
              <a:rPr lang="en-US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4A6FB2-6CBE-2341-BEF5-AE708ED4DA43}"/>
              </a:ext>
            </a:extLst>
          </p:cNvPr>
          <p:cNvSpPr txBox="1"/>
          <p:nvPr/>
        </p:nvSpPr>
        <p:spPr>
          <a:xfrm>
            <a:off x="7529513" y="2228850"/>
            <a:ext cx="23791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Many other problems…</a:t>
            </a:r>
          </a:p>
          <a:p>
            <a:r>
              <a:rPr lang="en-US" dirty="0"/>
              <a:t>Use more cache</a:t>
            </a:r>
          </a:p>
          <a:p>
            <a:r>
              <a:rPr lang="en-US" dirty="0"/>
              <a:t>More TLBs</a:t>
            </a:r>
          </a:p>
          <a:p>
            <a:r>
              <a:rPr lang="en-US" dirty="0" err="1"/>
              <a:t>etc</a:t>
            </a:r>
            <a:r>
              <a:rPr lang="en-US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75039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050919-B05A-3D4C-AF3F-58E7BBD23E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2900" y="62706"/>
            <a:ext cx="6362700" cy="19304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FF43FD-57E9-C541-888E-A80769B897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90688"/>
            <a:ext cx="12192000" cy="407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34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E2647-A6AD-FD48-BC59-1A927C26C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vs.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AF09A-6D56-AF42-9DD2-2E42C843C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100% Buffer Overflow Free</a:t>
            </a:r>
          </a:p>
          <a:p>
            <a:pPr lvl="1"/>
            <a:r>
              <a:rPr lang="en-US" dirty="0"/>
              <a:t>You pay +200% Performance Overhead</a:t>
            </a:r>
          </a:p>
          <a:p>
            <a:pPr lvl="1"/>
            <a:r>
              <a:rPr lang="en-US" dirty="0"/>
              <a:t>Think about the economy…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231D23-4F05-CB4E-BB1A-7DA73A2A9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211793"/>
            <a:ext cx="6557211" cy="364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61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CDB2D-39A0-B24B-83A0-01169A13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Economic Defense: Stack Cookie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74FB7-01DE-D641-BE8E-FC682831F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defense specific to </a:t>
            </a:r>
            <a:r>
              <a:rPr lang="en-US" b="1" i="1" dirty="0"/>
              <a:t>sequential</a:t>
            </a:r>
            <a:r>
              <a:rPr lang="en-US" dirty="0"/>
              <a:t> stack overflow</a:t>
            </a:r>
          </a:p>
          <a:p>
            <a:endParaRPr lang="en-US" dirty="0"/>
          </a:p>
          <a:p>
            <a:r>
              <a:rPr lang="en-US" dirty="0"/>
              <a:t>On a function call</a:t>
            </a:r>
          </a:p>
          <a:p>
            <a:pPr lvl="1"/>
            <a:r>
              <a:rPr lang="en-US" dirty="0"/>
              <a:t>cookie = </a:t>
            </a:r>
            <a:r>
              <a:rPr lang="en-US" dirty="0" err="1"/>
              <a:t>some_random_value</a:t>
            </a:r>
            <a:endParaRPr lang="en-US" dirty="0"/>
          </a:p>
          <a:p>
            <a:endParaRPr lang="en-US" dirty="0"/>
          </a:p>
          <a:p>
            <a:r>
              <a:rPr lang="en-US" dirty="0"/>
              <a:t>Before the function returns</a:t>
            </a:r>
          </a:p>
          <a:p>
            <a:pPr lvl="1"/>
            <a:r>
              <a:rPr lang="en-US" dirty="0"/>
              <a:t>if(cookie != </a:t>
            </a:r>
            <a:r>
              <a:rPr lang="en-US" dirty="0" err="1"/>
              <a:t>some_random_value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err="1"/>
              <a:t>printf</a:t>
            </a:r>
            <a:r>
              <a:rPr lang="en-US" dirty="0"/>
              <a:t>(“Your stack is smashed\n”);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07F001-EE05-F848-BADD-4C7F1ABF3F59}"/>
              </a:ext>
            </a:extLst>
          </p:cNvPr>
          <p:cNvSpPr/>
          <p:nvPr/>
        </p:nvSpPr>
        <p:spPr>
          <a:xfrm>
            <a:off x="9268305" y="3424212"/>
            <a:ext cx="1764649" cy="49611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COOKIE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1BE835-F2BC-D640-8593-EBE7DA05C986}"/>
              </a:ext>
            </a:extLst>
          </p:cNvPr>
          <p:cNvSpPr/>
          <p:nvPr/>
        </p:nvSpPr>
        <p:spPr>
          <a:xfrm>
            <a:off x="9268307" y="3920007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519A89-4745-6442-B318-9D636CF2E911}"/>
              </a:ext>
            </a:extLst>
          </p:cNvPr>
          <p:cNvSpPr/>
          <p:nvPr/>
        </p:nvSpPr>
        <p:spPr>
          <a:xfrm>
            <a:off x="9268308" y="4416749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1E2199-3106-8345-8CB0-E2C509AFE6D2}"/>
              </a:ext>
            </a:extLst>
          </p:cNvPr>
          <p:cNvSpPr/>
          <p:nvPr/>
        </p:nvSpPr>
        <p:spPr>
          <a:xfrm>
            <a:off x="9268309" y="4911597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85B45B-8C6D-484E-A0C1-A32012FD51AF}"/>
              </a:ext>
            </a:extLst>
          </p:cNvPr>
          <p:cNvSpPr/>
          <p:nvPr/>
        </p:nvSpPr>
        <p:spPr>
          <a:xfrm>
            <a:off x="9268301" y="2927470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SAVED %</a:t>
            </a:r>
            <a:r>
              <a:rPr lang="en-US" dirty="0" err="1"/>
              <a:t>ebp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EA5D5A-91B6-8A43-80E9-ECDBB675319A}"/>
              </a:ext>
            </a:extLst>
          </p:cNvPr>
          <p:cNvSpPr/>
          <p:nvPr/>
        </p:nvSpPr>
        <p:spPr>
          <a:xfrm>
            <a:off x="9268301" y="2431044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RETURN ADDR</a:t>
            </a:r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6BD8818A-FECD-754F-97F1-33ECEBC39E10}"/>
              </a:ext>
            </a:extLst>
          </p:cNvPr>
          <p:cNvCxnSpPr>
            <a:stCxn id="8" idx="1"/>
          </p:cNvCxnSpPr>
          <p:nvPr/>
        </p:nvCxnSpPr>
        <p:spPr>
          <a:xfrm rot="10800000">
            <a:off x="8967537" y="2679099"/>
            <a:ext cx="300772" cy="2480554"/>
          </a:xfrm>
          <a:prstGeom prst="bentConnector2">
            <a:avLst/>
          </a:prstGeom>
          <a:ln w="41275">
            <a:solidFill>
              <a:srgbClr val="000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363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CDB2D-39A0-B24B-83A0-01169A13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Cookie: Attack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74FB7-01DE-D641-BE8E-FC682831F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strcpy</a:t>
            </a:r>
            <a:r>
              <a:rPr lang="en-US" dirty="0"/>
              <a:t>(buffer, “AAAABBBBCCCCDDDDEEEE\x35\x45\x04\x08”)</a:t>
            </a:r>
          </a:p>
          <a:p>
            <a:endParaRPr lang="en-US" dirty="0"/>
          </a:p>
          <a:p>
            <a:r>
              <a:rPr lang="en-US" dirty="0"/>
              <a:t>On a function call</a:t>
            </a:r>
          </a:p>
          <a:p>
            <a:pPr lvl="1"/>
            <a:r>
              <a:rPr lang="en-US" dirty="0"/>
              <a:t>cookie = </a:t>
            </a:r>
            <a:r>
              <a:rPr lang="en-US" dirty="0" err="1"/>
              <a:t>some_random_value</a:t>
            </a:r>
            <a:endParaRPr lang="en-US" dirty="0"/>
          </a:p>
          <a:p>
            <a:endParaRPr lang="en-US" dirty="0"/>
          </a:p>
          <a:p>
            <a:r>
              <a:rPr lang="en-US" dirty="0"/>
              <a:t>Before a function returns</a:t>
            </a:r>
          </a:p>
          <a:p>
            <a:pPr lvl="1"/>
            <a:r>
              <a:rPr lang="en-US" dirty="0"/>
              <a:t>if(cookie != </a:t>
            </a:r>
            <a:r>
              <a:rPr lang="en-US" dirty="0" err="1"/>
              <a:t>some_random_value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err="1"/>
              <a:t>printf</a:t>
            </a:r>
            <a:r>
              <a:rPr lang="en-US" dirty="0"/>
              <a:t>(“Your stack is smashed\n”);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07F001-EE05-F848-BADD-4C7F1ABF3F59}"/>
              </a:ext>
            </a:extLst>
          </p:cNvPr>
          <p:cNvSpPr/>
          <p:nvPr/>
        </p:nvSpPr>
        <p:spPr>
          <a:xfrm>
            <a:off x="9268305" y="3424212"/>
            <a:ext cx="1764649" cy="49611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COOKIE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1BE835-F2BC-D640-8593-EBE7DA05C986}"/>
              </a:ext>
            </a:extLst>
          </p:cNvPr>
          <p:cNvSpPr/>
          <p:nvPr/>
        </p:nvSpPr>
        <p:spPr>
          <a:xfrm>
            <a:off x="9268307" y="3920007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519A89-4745-6442-B318-9D636CF2E911}"/>
              </a:ext>
            </a:extLst>
          </p:cNvPr>
          <p:cNvSpPr/>
          <p:nvPr/>
        </p:nvSpPr>
        <p:spPr>
          <a:xfrm>
            <a:off x="9268308" y="4416749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1E2199-3106-8345-8CB0-E2C509AFE6D2}"/>
              </a:ext>
            </a:extLst>
          </p:cNvPr>
          <p:cNvSpPr/>
          <p:nvPr/>
        </p:nvSpPr>
        <p:spPr>
          <a:xfrm>
            <a:off x="9268309" y="4911597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85B45B-8C6D-484E-A0C1-A32012FD51AF}"/>
              </a:ext>
            </a:extLst>
          </p:cNvPr>
          <p:cNvSpPr/>
          <p:nvPr/>
        </p:nvSpPr>
        <p:spPr>
          <a:xfrm>
            <a:off x="9268301" y="2927470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SAVED %</a:t>
            </a:r>
            <a:r>
              <a:rPr lang="en-US" dirty="0" err="1"/>
              <a:t>ebp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EA5D5A-91B6-8A43-80E9-ECDBB675319A}"/>
              </a:ext>
            </a:extLst>
          </p:cNvPr>
          <p:cNvSpPr/>
          <p:nvPr/>
        </p:nvSpPr>
        <p:spPr>
          <a:xfrm>
            <a:off x="9268301" y="2431044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RETURN ADDR</a:t>
            </a:r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6BD8818A-FECD-754F-97F1-33ECEBC39E10}"/>
              </a:ext>
            </a:extLst>
          </p:cNvPr>
          <p:cNvCxnSpPr>
            <a:stCxn id="8" idx="1"/>
          </p:cNvCxnSpPr>
          <p:nvPr/>
        </p:nvCxnSpPr>
        <p:spPr>
          <a:xfrm rot="10800000">
            <a:off x="8967537" y="2679099"/>
            <a:ext cx="300772" cy="2480554"/>
          </a:xfrm>
          <a:prstGeom prst="bentConnector2">
            <a:avLst/>
          </a:prstGeom>
          <a:ln w="41275">
            <a:solidFill>
              <a:srgbClr val="000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A6B742C-2833-C547-87E3-BBA85EC45A2C}"/>
              </a:ext>
            </a:extLst>
          </p:cNvPr>
          <p:cNvSpPr/>
          <p:nvPr/>
        </p:nvSpPr>
        <p:spPr>
          <a:xfrm>
            <a:off x="9268300" y="4905060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AAAA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A907CB-ABDD-1E41-ADC9-CFC2E4396599}"/>
              </a:ext>
            </a:extLst>
          </p:cNvPr>
          <p:cNvSpPr/>
          <p:nvPr/>
        </p:nvSpPr>
        <p:spPr>
          <a:xfrm>
            <a:off x="9269597" y="4409052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BBBB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40BCB2-9135-254A-BD7F-BD4B4C083A7F}"/>
              </a:ext>
            </a:extLst>
          </p:cNvPr>
          <p:cNvSpPr/>
          <p:nvPr/>
        </p:nvSpPr>
        <p:spPr>
          <a:xfrm>
            <a:off x="9269597" y="3911747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CCCC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B2F642-F820-004F-AC62-DEE2104538EB}"/>
              </a:ext>
            </a:extLst>
          </p:cNvPr>
          <p:cNvSpPr/>
          <p:nvPr/>
        </p:nvSpPr>
        <p:spPr>
          <a:xfrm>
            <a:off x="9267356" y="3411964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DDDD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8A4C72-410E-C54E-BC43-D43787516113}"/>
              </a:ext>
            </a:extLst>
          </p:cNvPr>
          <p:cNvSpPr/>
          <p:nvPr/>
        </p:nvSpPr>
        <p:spPr>
          <a:xfrm>
            <a:off x="9266407" y="2906701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EEEE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75D8FF-E971-F44E-97C1-ECAB3BCD88BC}"/>
              </a:ext>
            </a:extLst>
          </p:cNvPr>
          <p:cNvSpPr/>
          <p:nvPr/>
        </p:nvSpPr>
        <p:spPr>
          <a:xfrm>
            <a:off x="9264166" y="242036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0x8044535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D9D4CC-19F5-894A-B6D7-844D67D424B5}"/>
              </a:ext>
            </a:extLst>
          </p:cNvPr>
          <p:cNvSpPr txBox="1"/>
          <p:nvPr/>
        </p:nvSpPr>
        <p:spPr>
          <a:xfrm>
            <a:off x="11247165" y="2483754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906A86-EFF4-EA4D-A109-958D0D9D9763}"/>
              </a:ext>
            </a:extLst>
          </p:cNvPr>
          <p:cNvSpPr txBox="1"/>
          <p:nvPr/>
        </p:nvSpPr>
        <p:spPr>
          <a:xfrm>
            <a:off x="11247163" y="3461486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Cookie</a:t>
            </a:r>
          </a:p>
        </p:txBody>
      </p:sp>
    </p:spTree>
    <p:extLst>
      <p:ext uri="{BB962C8B-B14F-4D97-AF65-F5344CB8AC3E}">
        <p14:creationId xmlns:p14="http://schemas.microsoft.com/office/powerpoint/2010/main" val="212918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0E2A3F-2530-E04E-A3B7-7D3952E2D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516" y="144728"/>
            <a:ext cx="6565900" cy="21590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641C56-7D59-3043-BB6D-4EA43691B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16" y="2537377"/>
            <a:ext cx="4746305" cy="39343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48C644-772F-E649-B080-FFD3BA4E3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821" y="2526515"/>
            <a:ext cx="5168133" cy="393192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1A34DA6-27B3-E04D-B50E-0EC5F8D76C43}"/>
              </a:ext>
            </a:extLst>
          </p:cNvPr>
          <p:cNvSpPr/>
          <p:nvPr/>
        </p:nvSpPr>
        <p:spPr>
          <a:xfrm>
            <a:off x="10335105" y="3668376"/>
            <a:ext cx="1764649" cy="49611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COOKIE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DEE27D-52B3-B741-8A97-393449DB920C}"/>
              </a:ext>
            </a:extLst>
          </p:cNvPr>
          <p:cNvSpPr/>
          <p:nvPr/>
        </p:nvSpPr>
        <p:spPr>
          <a:xfrm>
            <a:off x="10335107" y="4164171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3738E6-1B7B-A04C-AA05-EF99DEB5F2C4}"/>
              </a:ext>
            </a:extLst>
          </p:cNvPr>
          <p:cNvSpPr/>
          <p:nvPr/>
        </p:nvSpPr>
        <p:spPr>
          <a:xfrm>
            <a:off x="10335108" y="4660913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678335-705F-114E-A495-75B9CF38402D}"/>
              </a:ext>
            </a:extLst>
          </p:cNvPr>
          <p:cNvSpPr/>
          <p:nvPr/>
        </p:nvSpPr>
        <p:spPr>
          <a:xfrm>
            <a:off x="10335109" y="5155761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8A28BB-52C7-3648-B6E5-E5765F01848A}"/>
              </a:ext>
            </a:extLst>
          </p:cNvPr>
          <p:cNvSpPr/>
          <p:nvPr/>
        </p:nvSpPr>
        <p:spPr>
          <a:xfrm>
            <a:off x="10335101" y="3171634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SAVED %</a:t>
            </a:r>
            <a:r>
              <a:rPr lang="en-US" dirty="0" err="1"/>
              <a:t>ebp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46BEF8-1255-F54E-878E-0E79A8C63CAF}"/>
              </a:ext>
            </a:extLst>
          </p:cNvPr>
          <p:cNvSpPr/>
          <p:nvPr/>
        </p:nvSpPr>
        <p:spPr>
          <a:xfrm>
            <a:off x="10335101" y="2675208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RETURN ADDR</a:t>
            </a:r>
          </a:p>
        </p:txBody>
      </p: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170E1FD2-B36D-9842-9B74-367E50A6F410}"/>
              </a:ext>
            </a:extLst>
          </p:cNvPr>
          <p:cNvCxnSpPr>
            <a:stCxn id="18" idx="1"/>
          </p:cNvCxnSpPr>
          <p:nvPr/>
        </p:nvCxnSpPr>
        <p:spPr>
          <a:xfrm rot="10800000">
            <a:off x="10034337" y="2923263"/>
            <a:ext cx="300772" cy="2480554"/>
          </a:xfrm>
          <a:prstGeom prst="bentConnector2">
            <a:avLst/>
          </a:prstGeom>
          <a:ln w="41275">
            <a:solidFill>
              <a:srgbClr val="000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73B69FF-4894-CA48-841F-EA01B9694F01}"/>
              </a:ext>
            </a:extLst>
          </p:cNvPr>
          <p:cNvSpPr txBox="1"/>
          <p:nvPr/>
        </p:nvSpPr>
        <p:spPr>
          <a:xfrm>
            <a:off x="7000876" y="144728"/>
            <a:ext cx="4187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Proceedings of</a:t>
            </a:r>
          </a:p>
          <a:p>
            <a:r>
              <a:rPr lang="en-US" dirty="0"/>
              <a:t>The 7</a:t>
            </a:r>
            <a:r>
              <a:rPr lang="en-US" baseline="30000" dirty="0"/>
              <a:t>th</a:t>
            </a:r>
            <a:r>
              <a:rPr lang="en-US" dirty="0"/>
              <a:t> USENIX Security Symposium (1998)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8076B6-F144-A74C-B4C2-6CAFA82B6E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6802" y="998672"/>
            <a:ext cx="1416450" cy="1416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953FE1-8A84-314D-BFDF-215203BBC9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9399" y="945136"/>
            <a:ext cx="2595771" cy="161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75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39A4F-A37F-2742-B8D5-BF4393BE2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Cookie</a:t>
            </a:r>
            <a:endParaRPr lang="en-US" dirty="0">
              <a:latin typeface="Kannada MN" pitchFamily="2" charset="0"/>
              <a:cs typeface="Kannada MN" pitchFamily="2" charset="0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5C02EEA-B2B0-E04D-958B-F62BDB25F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483" y="2291241"/>
            <a:ext cx="4230050" cy="1931723"/>
          </a:xfr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8CB29EA-B364-9A47-ABD9-52893D7D0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83" y="4453797"/>
            <a:ext cx="2844800" cy="3429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8CC45CE-DFC4-0841-992B-953C29F49A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5302" y="0"/>
            <a:ext cx="7366698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5A7154F-D8ED-DC48-9BF8-4B24389A4536}"/>
              </a:ext>
            </a:extLst>
          </p:cNvPr>
          <p:cNvSpPr/>
          <p:nvPr/>
        </p:nvSpPr>
        <p:spPr>
          <a:xfrm>
            <a:off x="4825302" y="1236133"/>
            <a:ext cx="5419365" cy="819680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D5811E-7618-2244-A4EA-15B222F03120}"/>
              </a:ext>
            </a:extLst>
          </p:cNvPr>
          <p:cNvSpPr/>
          <p:nvPr/>
        </p:nvSpPr>
        <p:spPr>
          <a:xfrm>
            <a:off x="4842236" y="5096933"/>
            <a:ext cx="7231231" cy="999067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570E3B-6120-0A48-AFF4-D157AC9E60D1}"/>
              </a:ext>
            </a:extLst>
          </p:cNvPr>
          <p:cNvSpPr txBox="1"/>
          <p:nvPr/>
        </p:nvSpPr>
        <p:spPr>
          <a:xfrm>
            <a:off x="173483" y="5365633"/>
            <a:ext cx="3734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CFF"/>
                </a:solidFill>
              </a:rPr>
              <a:t>Cookie stored in -0xc(%</a:t>
            </a:r>
            <a:r>
              <a:rPr lang="en-US" sz="2400" b="1" dirty="0" err="1">
                <a:solidFill>
                  <a:srgbClr val="000CFF"/>
                </a:solidFill>
              </a:rPr>
              <a:t>ebp</a:t>
            </a:r>
            <a:r>
              <a:rPr lang="en-US" sz="2400" b="1" dirty="0">
                <a:solidFill>
                  <a:srgbClr val="000CFF"/>
                </a:solidFill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CCFE57-9BF2-CB49-83C3-51F6A840D1C2}"/>
              </a:ext>
            </a:extLst>
          </p:cNvPr>
          <p:cNvSpPr txBox="1"/>
          <p:nvPr/>
        </p:nvSpPr>
        <p:spPr>
          <a:xfrm>
            <a:off x="10251469" y="1066856"/>
            <a:ext cx="1940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Get canary from %</a:t>
            </a:r>
            <a:r>
              <a:rPr lang="en-US" sz="1600" b="1" dirty="0" err="1">
                <a:solidFill>
                  <a:srgbClr val="FFFF00"/>
                </a:solidFill>
              </a:rPr>
              <a:t>gs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BBDAE2-F524-1C45-ACAD-8B8B02171F34}"/>
              </a:ext>
            </a:extLst>
          </p:cNvPr>
          <p:cNvSpPr txBox="1"/>
          <p:nvPr/>
        </p:nvSpPr>
        <p:spPr>
          <a:xfrm>
            <a:off x="10233048" y="1436630"/>
            <a:ext cx="19879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Store canary at </a:t>
            </a:r>
            <a:r>
              <a:rPr lang="en-US" sz="1600" b="1" dirty="0" err="1">
                <a:solidFill>
                  <a:srgbClr val="FFFF00"/>
                </a:solidFill>
              </a:rPr>
              <a:t>ebp</a:t>
            </a:r>
            <a:r>
              <a:rPr lang="en-US" sz="1600" b="1" dirty="0">
                <a:solidFill>
                  <a:srgbClr val="FFFF00"/>
                </a:solidFill>
              </a:rPr>
              <a:t>-c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F8088F-F498-D04A-8B94-9BA1DF222A4D}"/>
              </a:ext>
            </a:extLst>
          </p:cNvPr>
          <p:cNvSpPr txBox="1"/>
          <p:nvPr/>
        </p:nvSpPr>
        <p:spPr>
          <a:xfrm>
            <a:off x="10251469" y="1775184"/>
            <a:ext cx="1936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Clear canary in %</a:t>
            </a:r>
            <a:r>
              <a:rPr lang="en-US" sz="1600" b="1" dirty="0" err="1">
                <a:solidFill>
                  <a:srgbClr val="FFFF00"/>
                </a:solidFill>
              </a:rPr>
              <a:t>eax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9EE800-654D-0148-9330-30AA400CA229}"/>
              </a:ext>
            </a:extLst>
          </p:cNvPr>
          <p:cNvSpPr txBox="1"/>
          <p:nvPr/>
        </p:nvSpPr>
        <p:spPr>
          <a:xfrm>
            <a:off x="10082410" y="5027079"/>
            <a:ext cx="1837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Get canary in stack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EA8735-E260-E845-8EA0-C90922C8AB63}"/>
              </a:ext>
            </a:extLst>
          </p:cNvPr>
          <p:cNvSpPr txBox="1"/>
          <p:nvPr/>
        </p:nvSpPr>
        <p:spPr>
          <a:xfrm>
            <a:off x="9810567" y="5327236"/>
            <a:ext cx="2392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FFFF00"/>
                </a:solidFill>
              </a:rPr>
              <a:t>Xor</a:t>
            </a:r>
            <a:r>
              <a:rPr lang="en-US" sz="1600" b="1" dirty="0">
                <a:solidFill>
                  <a:srgbClr val="FFFF00"/>
                </a:solidFill>
              </a:rPr>
              <a:t> that with value in %</a:t>
            </a:r>
            <a:r>
              <a:rPr lang="en-US" sz="1600" b="1" dirty="0" err="1">
                <a:solidFill>
                  <a:srgbClr val="FFFF00"/>
                </a:solidFill>
              </a:rPr>
              <a:t>gs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C424EF-6371-7640-86DD-61430FEFDD5E}"/>
              </a:ext>
            </a:extLst>
          </p:cNvPr>
          <p:cNvSpPr txBox="1"/>
          <p:nvPr/>
        </p:nvSpPr>
        <p:spPr>
          <a:xfrm>
            <a:off x="285750" y="1628775"/>
            <a:ext cx="1502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GCC </a:t>
            </a:r>
            <a:r>
              <a:rPr lang="en-US" dirty="0" err="1"/>
              <a:t>ProPolice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47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/>
      <p:bldP spid="9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39A4F-A37F-2742-B8D5-BF4393BE2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Cookie </a:t>
            </a:r>
            <a:r>
              <a:rPr lang="en-US" altLang="ko-KR" dirty="0"/>
              <a:t>in</a:t>
            </a:r>
            <a:r>
              <a:rPr lang="ko-KR" altLang="en-US" dirty="0"/>
              <a:t> </a:t>
            </a:r>
            <a:r>
              <a:rPr lang="en-US" altLang="ko-KR" dirty="0" err="1">
                <a:latin typeface="Courier" pitchFamily="2" charset="0"/>
              </a:rPr>
              <a:t>gcc</a:t>
            </a:r>
            <a:r>
              <a:rPr lang="en-US" altLang="ko-KR" dirty="0">
                <a:latin typeface="Courier" pitchFamily="2" charset="0"/>
              </a:rPr>
              <a:t> </a:t>
            </a:r>
            <a:r>
              <a:rPr lang="en-US" altLang="ko-KR" dirty="0">
                <a:latin typeface="Kannada MN" pitchFamily="2" charset="0"/>
                <a:cs typeface="Kannada MN" pitchFamily="2" charset="0"/>
              </a:rPr>
              <a:t>(</a:t>
            </a:r>
            <a:r>
              <a:rPr lang="en-US" altLang="ko-KR" dirty="0" err="1">
                <a:latin typeface="Kannada MN" pitchFamily="2" charset="0"/>
                <a:cs typeface="Kannada MN" pitchFamily="2" charset="0"/>
              </a:rPr>
              <a:t>ProPolice</a:t>
            </a:r>
            <a:r>
              <a:rPr lang="en-US" altLang="ko-KR" dirty="0">
                <a:latin typeface="Kannada MN" pitchFamily="2" charset="0"/>
                <a:cs typeface="Kannada MN" pitchFamily="2" charset="0"/>
              </a:rPr>
              <a:t>)</a:t>
            </a:r>
            <a:endParaRPr lang="en-US" dirty="0">
              <a:latin typeface="Kannada MN" pitchFamily="2" charset="0"/>
              <a:cs typeface="Kannada MN" pitchFamily="2" charset="0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5C02EEA-B2B0-E04D-958B-F62BDB25F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483" y="2291241"/>
            <a:ext cx="4230050" cy="1931723"/>
          </a:xfr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8CB29EA-B364-9A47-ABD9-52893D7D0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83" y="4453797"/>
            <a:ext cx="2844800" cy="3429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8CC45CE-DFC4-0841-992B-953C29F49A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5302" y="0"/>
            <a:ext cx="7366698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5A7154F-D8ED-DC48-9BF8-4B24389A4536}"/>
              </a:ext>
            </a:extLst>
          </p:cNvPr>
          <p:cNvSpPr/>
          <p:nvPr/>
        </p:nvSpPr>
        <p:spPr>
          <a:xfrm>
            <a:off x="4825302" y="1236133"/>
            <a:ext cx="5419365" cy="819680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D5811E-7618-2244-A4EA-15B222F03120}"/>
              </a:ext>
            </a:extLst>
          </p:cNvPr>
          <p:cNvSpPr/>
          <p:nvPr/>
        </p:nvSpPr>
        <p:spPr>
          <a:xfrm>
            <a:off x="4842236" y="5096933"/>
            <a:ext cx="7231231" cy="999067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570E3B-6120-0A48-AFF4-D157AC9E60D1}"/>
              </a:ext>
            </a:extLst>
          </p:cNvPr>
          <p:cNvSpPr txBox="1"/>
          <p:nvPr/>
        </p:nvSpPr>
        <p:spPr>
          <a:xfrm>
            <a:off x="173483" y="5365633"/>
            <a:ext cx="3734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CFF"/>
                </a:solidFill>
              </a:rPr>
              <a:t>Cookie stored in -0xc(%</a:t>
            </a:r>
            <a:r>
              <a:rPr lang="en-US" sz="2400" b="1" dirty="0" err="1">
                <a:solidFill>
                  <a:srgbClr val="000CFF"/>
                </a:solidFill>
              </a:rPr>
              <a:t>ebp</a:t>
            </a:r>
            <a:r>
              <a:rPr lang="en-US" sz="2400" b="1" dirty="0">
                <a:solidFill>
                  <a:srgbClr val="000CFF"/>
                </a:solidFill>
              </a:rPr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F8CB24-F53D-7345-8830-4DFA6DD0D3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241" y="1645973"/>
            <a:ext cx="11181517" cy="423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23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39A4F-A37F-2742-B8D5-BF4393BE2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Cookie: Overhead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235C03-F84C-3C48-8FE4-CDB493E9C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memory move</a:t>
            </a:r>
          </a:p>
          <a:p>
            <a:pPr lvl="1"/>
            <a:r>
              <a:rPr lang="en-US" dirty="0"/>
              <a:t>+1 for store, +1 for read</a:t>
            </a:r>
          </a:p>
          <a:p>
            <a:r>
              <a:rPr lang="en-US" dirty="0"/>
              <a:t>1 compare</a:t>
            </a:r>
          </a:p>
          <a:p>
            <a:endParaRPr lang="en-US" dirty="0"/>
          </a:p>
          <a:p>
            <a:r>
              <a:rPr lang="en-US" dirty="0"/>
              <a:t>Per each function call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1~5% overhead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1380E1-BC4E-D94B-AA3A-772EF0BCDE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689601"/>
            <a:ext cx="12192000" cy="863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8BC5CB5-8EF8-9C4E-834F-F6D42020DB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515630"/>
            <a:ext cx="12192000" cy="342370"/>
          </a:xfrm>
          <a:prstGeom prst="rect">
            <a:avLst/>
          </a:prstGeom>
        </p:spPr>
      </p:pic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F02CB6A1-46D6-F444-8467-7B58AB886694}"/>
              </a:ext>
            </a:extLst>
          </p:cNvPr>
          <p:cNvSpPr/>
          <p:nvPr/>
        </p:nvSpPr>
        <p:spPr>
          <a:xfrm>
            <a:off x="8189843" y="4200939"/>
            <a:ext cx="2279374" cy="1192696"/>
          </a:xfrm>
          <a:prstGeom prst="wedge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Benchmark: </a:t>
            </a:r>
            <a:br>
              <a:rPr lang="en-US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</a:br>
            <a:r>
              <a:rPr lang="en-US" dirty="0" err="1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SPECint</a:t>
            </a:r>
            <a:r>
              <a:rPr lang="en-US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SPECfloat</a:t>
            </a:r>
            <a:endParaRPr lang="en-US" dirty="0">
              <a:solidFill>
                <a:schemeClr val="tx1"/>
              </a:solidFill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693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F0606-DA1B-FA48-9CDB-C9309A241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5E3CB-EA68-D143-B815-1F7380262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spatial memory safety</a:t>
            </a:r>
          </a:p>
          <a:p>
            <a:endParaRPr lang="en-US" dirty="0"/>
          </a:p>
          <a:p>
            <a:r>
              <a:rPr lang="en-US" dirty="0"/>
              <a:t>Understand </a:t>
            </a:r>
            <a:r>
              <a:rPr lang="en-US" dirty="0" err="1"/>
              <a:t>SoftBound</a:t>
            </a:r>
            <a:endParaRPr lang="en-US" dirty="0"/>
          </a:p>
          <a:p>
            <a:endParaRPr lang="en-US" dirty="0"/>
          </a:p>
          <a:p>
            <a:r>
              <a:rPr lang="en-US" dirty="0"/>
              <a:t>Understand stack cookie</a:t>
            </a:r>
          </a:p>
          <a:p>
            <a:endParaRPr lang="en-US" dirty="0"/>
          </a:p>
          <a:p>
            <a:r>
              <a:rPr lang="en-US" dirty="0"/>
              <a:t>Understand weakness of stack cookie</a:t>
            </a:r>
          </a:p>
        </p:txBody>
      </p:sp>
    </p:spTree>
    <p:extLst>
      <p:ext uri="{BB962C8B-B14F-4D97-AF65-F5344CB8AC3E}">
        <p14:creationId xmlns:p14="http://schemas.microsoft.com/office/powerpoint/2010/main" val="262531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341B1-CFAB-FC48-A8AC-4861B2D35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Cookie: Weaknesses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3B133-11D9-3B4C-A419-A717DDEC3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Effective for common mistakes</a:t>
            </a:r>
          </a:p>
          <a:p>
            <a:pPr lvl="1"/>
            <a:r>
              <a:rPr lang="en-US" dirty="0" err="1"/>
              <a:t>strcpy</a:t>
            </a:r>
            <a:r>
              <a:rPr lang="en-US" dirty="0"/>
              <a:t>/</a:t>
            </a:r>
            <a:r>
              <a:rPr lang="en-US" dirty="0" err="1"/>
              <a:t>memcpy</a:t>
            </a:r>
            <a:endParaRPr lang="en-US" dirty="0"/>
          </a:p>
          <a:p>
            <a:pPr lvl="1"/>
            <a:r>
              <a:rPr lang="en-US" dirty="0"/>
              <a:t>read/</a:t>
            </a:r>
            <a:r>
              <a:rPr lang="en-US" dirty="0" err="1"/>
              <a:t>scanf</a:t>
            </a:r>
            <a:endParaRPr lang="en-US" dirty="0"/>
          </a:p>
          <a:p>
            <a:pPr lvl="1"/>
            <a:r>
              <a:rPr lang="en-US" dirty="0"/>
              <a:t>Missing bound check in a for loop</a:t>
            </a:r>
          </a:p>
          <a:p>
            <a:pPr lvl="1"/>
            <a:endParaRPr lang="en-US" dirty="0"/>
          </a:p>
          <a:p>
            <a:r>
              <a:rPr lang="en-US" dirty="0"/>
              <a:t>But can only block sequential overflow</a:t>
            </a:r>
          </a:p>
          <a:p>
            <a:endParaRPr lang="en-US" dirty="0"/>
          </a:p>
          <a:p>
            <a:r>
              <a:rPr lang="en-US" dirty="0"/>
              <a:t>What if buffer[24] = 0xaa</a:t>
            </a:r>
            <a:r>
              <a:rPr lang="en-US" altLang="ko-KR" dirty="0"/>
              <a:t>?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9A17D4-7480-9A42-8676-0E80C3183C00}"/>
              </a:ext>
            </a:extLst>
          </p:cNvPr>
          <p:cNvSpPr/>
          <p:nvPr/>
        </p:nvSpPr>
        <p:spPr>
          <a:xfrm>
            <a:off x="8777239" y="3313829"/>
            <a:ext cx="1764649" cy="49611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COOKIE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8139EF-9E87-AF4D-BE3B-32F1DEB846E6}"/>
              </a:ext>
            </a:extLst>
          </p:cNvPr>
          <p:cNvSpPr/>
          <p:nvPr/>
        </p:nvSpPr>
        <p:spPr>
          <a:xfrm>
            <a:off x="8777241" y="3809624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CA17FC-0DAF-4E4D-BE13-82D1016466D9}"/>
              </a:ext>
            </a:extLst>
          </p:cNvPr>
          <p:cNvSpPr/>
          <p:nvPr/>
        </p:nvSpPr>
        <p:spPr>
          <a:xfrm>
            <a:off x="8777242" y="4306366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9709A7-AA5E-184F-820B-9193D99172A6}"/>
              </a:ext>
            </a:extLst>
          </p:cNvPr>
          <p:cNvSpPr/>
          <p:nvPr/>
        </p:nvSpPr>
        <p:spPr>
          <a:xfrm>
            <a:off x="8777243" y="4801214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D207D8-A1A9-8D4E-8BAA-92E75B81C668}"/>
              </a:ext>
            </a:extLst>
          </p:cNvPr>
          <p:cNvSpPr/>
          <p:nvPr/>
        </p:nvSpPr>
        <p:spPr>
          <a:xfrm>
            <a:off x="8777235" y="2817087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SAVED %</a:t>
            </a:r>
            <a:r>
              <a:rPr lang="en-US" dirty="0" err="1"/>
              <a:t>ebp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FDEC9A-4C36-4C42-B3E2-42B22C40E904}"/>
              </a:ext>
            </a:extLst>
          </p:cNvPr>
          <p:cNvSpPr/>
          <p:nvPr/>
        </p:nvSpPr>
        <p:spPr>
          <a:xfrm>
            <a:off x="8777235" y="2320661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RETURN ADDR</a:t>
            </a:r>
          </a:p>
        </p:txBody>
      </p: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2E7912C0-5E29-4F4A-8FD3-E7394694C1F2}"/>
              </a:ext>
            </a:extLst>
          </p:cNvPr>
          <p:cNvCxnSpPr/>
          <p:nvPr/>
        </p:nvCxnSpPr>
        <p:spPr>
          <a:xfrm rot="10800000">
            <a:off x="8476471" y="2568716"/>
            <a:ext cx="300772" cy="2480554"/>
          </a:xfrm>
          <a:prstGeom prst="bentConnector2">
            <a:avLst/>
          </a:prstGeom>
          <a:ln w="41275">
            <a:solidFill>
              <a:srgbClr val="000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4129CBE2-4CAE-AE48-9D7A-D9B001656AE0}"/>
              </a:ext>
            </a:extLst>
          </p:cNvPr>
          <p:cNvCxnSpPr>
            <a:stCxn id="7" idx="3"/>
            <a:endCxn id="9" idx="3"/>
          </p:cNvCxnSpPr>
          <p:nvPr/>
        </p:nvCxnSpPr>
        <p:spPr>
          <a:xfrm flipH="1" flipV="1">
            <a:off x="10541884" y="2568717"/>
            <a:ext cx="8" cy="2480553"/>
          </a:xfrm>
          <a:prstGeom prst="bentConnector3">
            <a:avLst>
              <a:gd name="adj1" fmla="val -2857500000"/>
            </a:avLst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CD5126B-5D55-164B-9403-A3F28E1B0593}"/>
              </a:ext>
            </a:extLst>
          </p:cNvPr>
          <p:cNvSpPr/>
          <p:nvPr/>
        </p:nvSpPr>
        <p:spPr>
          <a:xfrm>
            <a:off x="10058401" y="2310668"/>
            <a:ext cx="483484" cy="49611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aa</a:t>
            </a:r>
          </a:p>
        </p:txBody>
      </p:sp>
    </p:spTree>
    <p:extLst>
      <p:ext uri="{BB962C8B-B14F-4D97-AF65-F5344CB8AC3E}">
        <p14:creationId xmlns:p14="http://schemas.microsoft.com/office/powerpoint/2010/main" val="346681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341B1-CFAB-FC48-A8AC-4861B2D35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Cookie: Weaknesses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3B133-11D9-3B4C-A419-A717DDEC3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Fail if attacker can guess the cookie value</a:t>
            </a:r>
          </a:p>
          <a:p>
            <a:pPr lvl="1"/>
            <a:r>
              <a:rPr lang="en-US" dirty="0" err="1"/>
              <a:t>strcpy</a:t>
            </a:r>
            <a:r>
              <a:rPr lang="en-US" dirty="0"/>
              <a:t>(</a:t>
            </a:r>
            <a:r>
              <a:rPr lang="en-US" dirty="0" err="1"/>
              <a:t>buf</a:t>
            </a:r>
            <a:r>
              <a:rPr lang="en-US" dirty="0"/>
              <a:t>, “AAAABBBBCCCC\x44\x33\x22\x11EEEE…”)</a:t>
            </a:r>
          </a:p>
          <a:p>
            <a:pPr lvl="1"/>
            <a:r>
              <a:rPr lang="en-US" dirty="0"/>
              <a:t>(stack-cookie-1)</a:t>
            </a:r>
          </a:p>
          <a:p>
            <a:endParaRPr lang="en-US" dirty="0"/>
          </a:p>
          <a:p>
            <a:r>
              <a:rPr lang="en-US" dirty="0"/>
              <a:t>-&gt; Use a random value for a cookie!</a:t>
            </a:r>
          </a:p>
          <a:p>
            <a:pPr lvl="1"/>
            <a:r>
              <a:rPr lang="en-US" dirty="0"/>
              <a:t>Is rand() safe</a:t>
            </a:r>
            <a:r>
              <a:rPr lang="en-US" altLang="ko-KR" dirty="0"/>
              <a:t>?</a:t>
            </a:r>
            <a:endParaRPr lang="en-US" dirty="0"/>
          </a:p>
          <a:p>
            <a:r>
              <a:rPr lang="en-US" sz="1600" dirty="0"/>
              <a:t>See </a:t>
            </a:r>
            <a:r>
              <a:rPr lang="en-US" sz="1600" dirty="0">
                <a:hlinkClick r:id="rId3"/>
              </a:rPr>
              <a:t>https://www.includehelp.com/c-programs/guess-a-random-number.aspx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61A20B-3CBB-5E45-AA83-79BE9BA72217}"/>
              </a:ext>
            </a:extLst>
          </p:cNvPr>
          <p:cNvSpPr/>
          <p:nvPr/>
        </p:nvSpPr>
        <p:spPr>
          <a:xfrm>
            <a:off x="9268305" y="3424212"/>
            <a:ext cx="1764649" cy="49611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0x11223344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783B79-8FD6-5F42-942B-5720F6729EF3}"/>
              </a:ext>
            </a:extLst>
          </p:cNvPr>
          <p:cNvSpPr/>
          <p:nvPr/>
        </p:nvSpPr>
        <p:spPr>
          <a:xfrm>
            <a:off x="9268307" y="3920007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3A19E8-5915-C340-9FB9-C62E684DD962}"/>
              </a:ext>
            </a:extLst>
          </p:cNvPr>
          <p:cNvSpPr/>
          <p:nvPr/>
        </p:nvSpPr>
        <p:spPr>
          <a:xfrm>
            <a:off x="9268308" y="4416749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0D9284-972E-E848-964D-6A197C8088EF}"/>
              </a:ext>
            </a:extLst>
          </p:cNvPr>
          <p:cNvSpPr/>
          <p:nvPr/>
        </p:nvSpPr>
        <p:spPr>
          <a:xfrm>
            <a:off x="9268309" y="4911597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73DAFA3-10FE-CE4A-8933-E4ACB8C50672}"/>
              </a:ext>
            </a:extLst>
          </p:cNvPr>
          <p:cNvSpPr/>
          <p:nvPr/>
        </p:nvSpPr>
        <p:spPr>
          <a:xfrm>
            <a:off x="9268301" y="2927470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SAVED %</a:t>
            </a:r>
            <a:r>
              <a:rPr lang="en-US" dirty="0" err="1"/>
              <a:t>ebp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1E01D4-62B0-9443-925F-CADD6E808BB9}"/>
              </a:ext>
            </a:extLst>
          </p:cNvPr>
          <p:cNvSpPr/>
          <p:nvPr/>
        </p:nvSpPr>
        <p:spPr>
          <a:xfrm>
            <a:off x="9268301" y="2431044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RETURN ADDR</a:t>
            </a:r>
          </a:p>
        </p:txBody>
      </p: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6B588E41-ECE9-C341-9D32-764CC80043A2}"/>
              </a:ext>
            </a:extLst>
          </p:cNvPr>
          <p:cNvCxnSpPr>
            <a:cxnSpLocks/>
            <a:stCxn id="21" idx="1"/>
          </p:cNvCxnSpPr>
          <p:nvPr/>
        </p:nvCxnSpPr>
        <p:spPr>
          <a:xfrm rot="10800000">
            <a:off x="8968179" y="2669079"/>
            <a:ext cx="300772" cy="2480554"/>
          </a:xfrm>
          <a:prstGeom prst="bentConnector2">
            <a:avLst/>
          </a:prstGeom>
          <a:ln w="41275">
            <a:solidFill>
              <a:srgbClr val="000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23F92C34-E0C0-AF49-A887-23AE9CA9DCA5}"/>
              </a:ext>
            </a:extLst>
          </p:cNvPr>
          <p:cNvSpPr/>
          <p:nvPr/>
        </p:nvSpPr>
        <p:spPr>
          <a:xfrm>
            <a:off x="9268300" y="4905060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AAAA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CB69A3-8D44-424D-B906-D353840A6DEE}"/>
              </a:ext>
            </a:extLst>
          </p:cNvPr>
          <p:cNvSpPr/>
          <p:nvPr/>
        </p:nvSpPr>
        <p:spPr>
          <a:xfrm>
            <a:off x="9269597" y="4409052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BBBB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6723DE-3DEB-EE45-A03F-8781DF5D6DAD}"/>
              </a:ext>
            </a:extLst>
          </p:cNvPr>
          <p:cNvSpPr/>
          <p:nvPr/>
        </p:nvSpPr>
        <p:spPr>
          <a:xfrm>
            <a:off x="9269597" y="3911747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CCCC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A741FA-97AE-4C48-9806-B4568F98F705}"/>
              </a:ext>
            </a:extLst>
          </p:cNvPr>
          <p:cNvSpPr/>
          <p:nvPr/>
        </p:nvSpPr>
        <p:spPr>
          <a:xfrm>
            <a:off x="9266407" y="2906701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EEEE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8661489-121B-2948-BD96-A879697DAD2F}"/>
              </a:ext>
            </a:extLst>
          </p:cNvPr>
          <p:cNvSpPr/>
          <p:nvPr/>
        </p:nvSpPr>
        <p:spPr>
          <a:xfrm>
            <a:off x="9264166" y="242036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0x8044535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E35C87-74D9-7146-8B5E-42D7ADDF9E5E}"/>
              </a:ext>
            </a:extLst>
          </p:cNvPr>
          <p:cNvSpPr txBox="1"/>
          <p:nvPr/>
        </p:nvSpPr>
        <p:spPr>
          <a:xfrm>
            <a:off x="11247165" y="2483754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D87733-473E-9C4B-8221-F017D6D9C0E8}"/>
              </a:ext>
            </a:extLst>
          </p:cNvPr>
          <p:cNvSpPr txBox="1"/>
          <p:nvPr/>
        </p:nvSpPr>
        <p:spPr>
          <a:xfrm>
            <a:off x="11247163" y="3461486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Cookie</a:t>
            </a:r>
          </a:p>
        </p:txBody>
      </p:sp>
    </p:spTree>
    <p:extLst>
      <p:ext uri="{BB962C8B-B14F-4D97-AF65-F5344CB8AC3E}">
        <p14:creationId xmlns:p14="http://schemas.microsoft.com/office/powerpoint/2010/main" val="123702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341B1-CFAB-FC48-A8AC-4861B2D35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Cookie: Weaknesses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3B133-11D9-3B4C-A419-A717DDEC3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Security in 32-bit Random Cookie</a:t>
            </a:r>
          </a:p>
          <a:p>
            <a:pPr lvl="1"/>
            <a:r>
              <a:rPr lang="en-US" dirty="0"/>
              <a:t>One chance over 2</a:t>
            </a:r>
            <a:r>
              <a:rPr lang="en-US" baseline="30000" dirty="0"/>
              <a:t>32</a:t>
            </a:r>
            <a:r>
              <a:rPr lang="en-US" dirty="0"/>
              <a:t> (4.2 billion) trial</a:t>
            </a:r>
          </a:p>
          <a:p>
            <a:pPr lvl="1"/>
            <a:r>
              <a:rPr lang="en-US" dirty="0"/>
              <a:t>Seems super secure!</a:t>
            </a:r>
          </a:p>
          <a:p>
            <a:pPr lvl="1"/>
            <a:endParaRPr lang="en-US" dirty="0"/>
          </a:p>
          <a:p>
            <a:r>
              <a:rPr lang="en-US" dirty="0"/>
              <a:t>Fail if attacker can read the cookie value…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Maybe you can’t read %gs:0x14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But, what about -0xc(%</a:t>
            </a:r>
            <a:r>
              <a:rPr lang="en-US" dirty="0" err="1">
                <a:cs typeface="Courier New" panose="02070309020205020404" pitchFamily="49" charset="0"/>
              </a:rPr>
              <a:t>ebp</a:t>
            </a:r>
            <a:r>
              <a:rPr lang="en-US" dirty="0">
                <a:cs typeface="Courier New" panose="02070309020205020404" pitchFamily="49" charset="0"/>
              </a:rPr>
              <a:t>)?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E579B00-960A-5C44-9A9C-CA49BB59DE19}"/>
              </a:ext>
            </a:extLst>
          </p:cNvPr>
          <p:cNvSpPr/>
          <p:nvPr/>
        </p:nvSpPr>
        <p:spPr>
          <a:xfrm>
            <a:off x="9264980" y="3558747"/>
            <a:ext cx="1764649" cy="49611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0x</a:t>
            </a:r>
            <a:r>
              <a:rPr lang="en-US" altLang="ko-KR" dirty="0"/>
              <a:t>83ec5589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05E986-C4A2-4945-ACB9-BBC06793E5AD}"/>
              </a:ext>
            </a:extLst>
          </p:cNvPr>
          <p:cNvSpPr/>
          <p:nvPr/>
        </p:nvSpPr>
        <p:spPr>
          <a:xfrm>
            <a:off x="9264982" y="4054542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679E5F2-CDBA-CE43-93AE-B3175058D397}"/>
              </a:ext>
            </a:extLst>
          </p:cNvPr>
          <p:cNvSpPr/>
          <p:nvPr/>
        </p:nvSpPr>
        <p:spPr>
          <a:xfrm>
            <a:off x="9264983" y="4551284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6A0473-A26A-9D46-9F3A-639310F238C3}"/>
              </a:ext>
            </a:extLst>
          </p:cNvPr>
          <p:cNvSpPr/>
          <p:nvPr/>
        </p:nvSpPr>
        <p:spPr>
          <a:xfrm>
            <a:off x="9264984" y="5046132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3745D42-83F9-0A4B-B70D-D05E5474E837}"/>
              </a:ext>
            </a:extLst>
          </p:cNvPr>
          <p:cNvSpPr/>
          <p:nvPr/>
        </p:nvSpPr>
        <p:spPr>
          <a:xfrm>
            <a:off x="9264976" y="3062005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SAVED %</a:t>
            </a:r>
            <a:r>
              <a:rPr lang="en-US" dirty="0" err="1"/>
              <a:t>ebp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7133CDC-0B9B-8C4E-9202-220D2786BFCF}"/>
              </a:ext>
            </a:extLst>
          </p:cNvPr>
          <p:cNvSpPr/>
          <p:nvPr/>
        </p:nvSpPr>
        <p:spPr>
          <a:xfrm>
            <a:off x="9264976" y="2565579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RETURN ADDR</a:t>
            </a:r>
          </a:p>
        </p:txBody>
      </p: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E525F858-9DF4-8546-91EB-EF8AC6A40973}"/>
              </a:ext>
            </a:extLst>
          </p:cNvPr>
          <p:cNvCxnSpPr>
            <a:cxnSpLocks/>
          </p:cNvCxnSpPr>
          <p:nvPr/>
        </p:nvCxnSpPr>
        <p:spPr>
          <a:xfrm rot="10800000">
            <a:off x="8964854" y="2803614"/>
            <a:ext cx="300772" cy="2480554"/>
          </a:xfrm>
          <a:prstGeom prst="bentConnector2">
            <a:avLst/>
          </a:prstGeom>
          <a:ln w="41275">
            <a:solidFill>
              <a:srgbClr val="000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B0BFACA2-C0FB-C04A-98EB-B0F0E334661C}"/>
              </a:ext>
            </a:extLst>
          </p:cNvPr>
          <p:cNvSpPr txBox="1"/>
          <p:nvPr/>
        </p:nvSpPr>
        <p:spPr>
          <a:xfrm>
            <a:off x="11243840" y="2618289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4222C89-9B87-0140-B7CA-E1ECE9684B1A}"/>
              </a:ext>
            </a:extLst>
          </p:cNvPr>
          <p:cNvSpPr txBox="1"/>
          <p:nvPr/>
        </p:nvSpPr>
        <p:spPr>
          <a:xfrm>
            <a:off x="11243838" y="3596021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Cookie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5523C4-29E0-764A-9064-3C192F70FF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310" y="4043891"/>
            <a:ext cx="7366698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341B1-CFAB-FC48-A8AC-4861B2D35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Cookie: Weaknesses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3B133-11D9-3B4C-A419-A717DDEC3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Security in 32-bit Random Cookie</a:t>
            </a:r>
          </a:p>
          <a:p>
            <a:pPr lvl="1"/>
            <a:r>
              <a:rPr lang="en-US" dirty="0"/>
              <a:t>One chance over 2</a:t>
            </a:r>
            <a:r>
              <a:rPr lang="en-US" baseline="30000" dirty="0"/>
              <a:t>32</a:t>
            </a:r>
            <a:r>
              <a:rPr lang="en-US" dirty="0"/>
              <a:t> (4.2 billion) trial</a:t>
            </a:r>
          </a:p>
          <a:p>
            <a:pPr lvl="1"/>
            <a:r>
              <a:rPr lang="en-US" dirty="0"/>
              <a:t>Seems super secure!</a:t>
            </a:r>
          </a:p>
          <a:p>
            <a:pPr lvl="1"/>
            <a:endParaRPr lang="en-US" dirty="0"/>
          </a:p>
          <a:p>
            <a:r>
              <a:rPr lang="en-US" dirty="0"/>
              <a:t>Attacker can break this in 1024 trial</a:t>
            </a:r>
          </a:p>
          <a:p>
            <a:pPr lvl="1"/>
            <a:r>
              <a:rPr lang="en-US" dirty="0"/>
              <a:t>If application uses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E579B00-960A-5C44-9A9C-CA49BB59DE19}"/>
              </a:ext>
            </a:extLst>
          </p:cNvPr>
          <p:cNvSpPr/>
          <p:nvPr/>
        </p:nvSpPr>
        <p:spPr>
          <a:xfrm>
            <a:off x="9264980" y="3558747"/>
            <a:ext cx="1764649" cy="49611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0x</a:t>
            </a:r>
            <a:r>
              <a:rPr lang="en-US" altLang="ko-KR" dirty="0"/>
              <a:t>83ec5589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05E986-C4A2-4945-ACB9-BBC06793E5AD}"/>
              </a:ext>
            </a:extLst>
          </p:cNvPr>
          <p:cNvSpPr/>
          <p:nvPr/>
        </p:nvSpPr>
        <p:spPr>
          <a:xfrm>
            <a:off x="9264982" y="4054542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679E5F2-CDBA-CE43-93AE-B3175058D397}"/>
              </a:ext>
            </a:extLst>
          </p:cNvPr>
          <p:cNvSpPr/>
          <p:nvPr/>
        </p:nvSpPr>
        <p:spPr>
          <a:xfrm>
            <a:off x="9264983" y="4551284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6A0473-A26A-9D46-9F3A-639310F238C3}"/>
              </a:ext>
            </a:extLst>
          </p:cNvPr>
          <p:cNvSpPr/>
          <p:nvPr/>
        </p:nvSpPr>
        <p:spPr>
          <a:xfrm>
            <a:off x="9264984" y="5046132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3745D42-83F9-0A4B-B70D-D05E5474E837}"/>
              </a:ext>
            </a:extLst>
          </p:cNvPr>
          <p:cNvSpPr/>
          <p:nvPr/>
        </p:nvSpPr>
        <p:spPr>
          <a:xfrm>
            <a:off x="9264976" y="3062005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SAVED %</a:t>
            </a:r>
            <a:r>
              <a:rPr lang="en-US" dirty="0" err="1"/>
              <a:t>ebp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7133CDC-0B9B-8C4E-9202-220D2786BFCF}"/>
              </a:ext>
            </a:extLst>
          </p:cNvPr>
          <p:cNvSpPr/>
          <p:nvPr/>
        </p:nvSpPr>
        <p:spPr>
          <a:xfrm>
            <a:off x="9264976" y="2565579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RETURN ADDR</a:t>
            </a:r>
          </a:p>
        </p:txBody>
      </p: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E525F858-9DF4-8546-91EB-EF8AC6A40973}"/>
              </a:ext>
            </a:extLst>
          </p:cNvPr>
          <p:cNvCxnSpPr>
            <a:cxnSpLocks/>
          </p:cNvCxnSpPr>
          <p:nvPr/>
        </p:nvCxnSpPr>
        <p:spPr>
          <a:xfrm rot="10800000">
            <a:off x="8964854" y="2803614"/>
            <a:ext cx="300772" cy="2480554"/>
          </a:xfrm>
          <a:prstGeom prst="bentConnector2">
            <a:avLst/>
          </a:prstGeom>
          <a:ln w="41275">
            <a:solidFill>
              <a:srgbClr val="000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B0BFACA2-C0FB-C04A-98EB-B0F0E334661C}"/>
              </a:ext>
            </a:extLst>
          </p:cNvPr>
          <p:cNvSpPr txBox="1"/>
          <p:nvPr/>
        </p:nvSpPr>
        <p:spPr>
          <a:xfrm>
            <a:off x="11243840" y="2618289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4222C89-9B87-0140-B7CA-E1ECE9684B1A}"/>
              </a:ext>
            </a:extLst>
          </p:cNvPr>
          <p:cNvSpPr txBox="1"/>
          <p:nvPr/>
        </p:nvSpPr>
        <p:spPr>
          <a:xfrm>
            <a:off x="11243838" y="3596021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Cookie</a:t>
            </a:r>
          </a:p>
        </p:txBody>
      </p:sp>
    </p:spTree>
    <p:extLst>
      <p:ext uri="{BB962C8B-B14F-4D97-AF65-F5344CB8AC3E}">
        <p14:creationId xmlns:p14="http://schemas.microsoft.com/office/powerpoint/2010/main" val="83980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341B1-CFAB-FC48-A8AC-4861B2D35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Cookie: Weaknesses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3B133-11D9-3B4C-A419-A717DDEC3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Random becomes non-random if fork()-ed..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61A20B-3CBB-5E45-AA83-79BE9BA72217}"/>
              </a:ext>
            </a:extLst>
          </p:cNvPr>
          <p:cNvSpPr/>
          <p:nvPr/>
        </p:nvSpPr>
        <p:spPr>
          <a:xfrm>
            <a:off x="8599253" y="3681212"/>
            <a:ext cx="1764649" cy="49611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0x</a:t>
            </a:r>
            <a:r>
              <a:rPr lang="en-US" altLang="ko-KR" dirty="0"/>
              <a:t>83ec5589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783B79-8FD6-5F42-942B-5720F6729EF3}"/>
              </a:ext>
            </a:extLst>
          </p:cNvPr>
          <p:cNvSpPr/>
          <p:nvPr/>
        </p:nvSpPr>
        <p:spPr>
          <a:xfrm>
            <a:off x="8599255" y="4177007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3A19E8-5915-C340-9FB9-C62E684DD962}"/>
              </a:ext>
            </a:extLst>
          </p:cNvPr>
          <p:cNvSpPr/>
          <p:nvPr/>
        </p:nvSpPr>
        <p:spPr>
          <a:xfrm>
            <a:off x="8599256" y="4673749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0D9284-972E-E848-964D-6A197C8088EF}"/>
              </a:ext>
            </a:extLst>
          </p:cNvPr>
          <p:cNvSpPr/>
          <p:nvPr/>
        </p:nvSpPr>
        <p:spPr>
          <a:xfrm>
            <a:off x="8599257" y="5168597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73DAFA3-10FE-CE4A-8933-E4ACB8C50672}"/>
              </a:ext>
            </a:extLst>
          </p:cNvPr>
          <p:cNvSpPr/>
          <p:nvPr/>
        </p:nvSpPr>
        <p:spPr>
          <a:xfrm>
            <a:off x="8599249" y="3184470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SAVED %</a:t>
            </a:r>
            <a:r>
              <a:rPr lang="en-US" dirty="0" err="1"/>
              <a:t>ebp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1E01D4-62B0-9443-925F-CADD6E808BB9}"/>
              </a:ext>
            </a:extLst>
          </p:cNvPr>
          <p:cNvSpPr/>
          <p:nvPr/>
        </p:nvSpPr>
        <p:spPr>
          <a:xfrm>
            <a:off x="8599249" y="2688044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RETURN ADDR</a:t>
            </a:r>
          </a:p>
        </p:txBody>
      </p: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6B588E41-ECE9-C341-9D32-764CC80043A2}"/>
              </a:ext>
            </a:extLst>
          </p:cNvPr>
          <p:cNvCxnSpPr>
            <a:cxnSpLocks/>
            <a:stCxn id="21" idx="1"/>
          </p:cNvCxnSpPr>
          <p:nvPr/>
        </p:nvCxnSpPr>
        <p:spPr>
          <a:xfrm rot="10800000">
            <a:off x="8299127" y="2926079"/>
            <a:ext cx="300772" cy="2480554"/>
          </a:xfrm>
          <a:prstGeom prst="bentConnector2">
            <a:avLst/>
          </a:prstGeom>
          <a:ln w="41275">
            <a:solidFill>
              <a:srgbClr val="000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0E35C87-74D9-7146-8B5E-42D7ADDF9E5E}"/>
              </a:ext>
            </a:extLst>
          </p:cNvPr>
          <p:cNvSpPr txBox="1"/>
          <p:nvPr/>
        </p:nvSpPr>
        <p:spPr>
          <a:xfrm>
            <a:off x="10578113" y="2740754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D87733-473E-9C4B-8221-F017D6D9C0E8}"/>
              </a:ext>
            </a:extLst>
          </p:cNvPr>
          <p:cNvSpPr txBox="1"/>
          <p:nvPr/>
        </p:nvSpPr>
        <p:spPr>
          <a:xfrm>
            <a:off x="10578111" y="3718486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Cookie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E579B00-960A-5C44-9A9C-CA49BB59DE19}"/>
              </a:ext>
            </a:extLst>
          </p:cNvPr>
          <p:cNvSpPr/>
          <p:nvPr/>
        </p:nvSpPr>
        <p:spPr>
          <a:xfrm>
            <a:off x="2088572" y="3681212"/>
            <a:ext cx="1764649" cy="49611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0x</a:t>
            </a:r>
            <a:r>
              <a:rPr lang="en-US" altLang="ko-KR" dirty="0"/>
              <a:t>83ec5589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05E986-C4A2-4945-ACB9-BBC06793E5AD}"/>
              </a:ext>
            </a:extLst>
          </p:cNvPr>
          <p:cNvSpPr/>
          <p:nvPr/>
        </p:nvSpPr>
        <p:spPr>
          <a:xfrm>
            <a:off x="2088574" y="4177007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679E5F2-CDBA-CE43-93AE-B3175058D397}"/>
              </a:ext>
            </a:extLst>
          </p:cNvPr>
          <p:cNvSpPr/>
          <p:nvPr/>
        </p:nvSpPr>
        <p:spPr>
          <a:xfrm>
            <a:off x="2088575" y="4673749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6A0473-A26A-9D46-9F3A-639310F238C3}"/>
              </a:ext>
            </a:extLst>
          </p:cNvPr>
          <p:cNvSpPr/>
          <p:nvPr/>
        </p:nvSpPr>
        <p:spPr>
          <a:xfrm>
            <a:off x="2088576" y="5168597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3745D42-83F9-0A4B-B70D-D05E5474E837}"/>
              </a:ext>
            </a:extLst>
          </p:cNvPr>
          <p:cNvSpPr/>
          <p:nvPr/>
        </p:nvSpPr>
        <p:spPr>
          <a:xfrm>
            <a:off x="2088568" y="3184470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SAVED %</a:t>
            </a:r>
            <a:r>
              <a:rPr lang="en-US" dirty="0" err="1"/>
              <a:t>ebp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7133CDC-0B9B-8C4E-9202-220D2786BFCF}"/>
              </a:ext>
            </a:extLst>
          </p:cNvPr>
          <p:cNvSpPr/>
          <p:nvPr/>
        </p:nvSpPr>
        <p:spPr>
          <a:xfrm>
            <a:off x="2088568" y="2688044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RETURN ADDR</a:t>
            </a:r>
          </a:p>
        </p:txBody>
      </p: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E525F858-9DF4-8546-91EB-EF8AC6A40973}"/>
              </a:ext>
            </a:extLst>
          </p:cNvPr>
          <p:cNvCxnSpPr>
            <a:cxnSpLocks/>
          </p:cNvCxnSpPr>
          <p:nvPr/>
        </p:nvCxnSpPr>
        <p:spPr>
          <a:xfrm rot="10800000">
            <a:off x="1788446" y="2926079"/>
            <a:ext cx="300772" cy="2480554"/>
          </a:xfrm>
          <a:prstGeom prst="bentConnector2">
            <a:avLst/>
          </a:prstGeom>
          <a:ln w="41275">
            <a:solidFill>
              <a:srgbClr val="000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B0BFACA2-C0FB-C04A-98EB-B0F0E334661C}"/>
              </a:ext>
            </a:extLst>
          </p:cNvPr>
          <p:cNvSpPr txBox="1"/>
          <p:nvPr/>
        </p:nvSpPr>
        <p:spPr>
          <a:xfrm>
            <a:off x="4067432" y="2740754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4222C89-9B87-0140-B7CA-E1ECE9684B1A}"/>
              </a:ext>
            </a:extLst>
          </p:cNvPr>
          <p:cNvSpPr txBox="1"/>
          <p:nvPr/>
        </p:nvSpPr>
        <p:spPr>
          <a:xfrm>
            <a:off x="4067430" y="3718486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Cookie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81A379-9226-EF46-AD11-773C76BF17A6}"/>
              </a:ext>
            </a:extLst>
          </p:cNvPr>
          <p:cNvSpPr txBox="1"/>
          <p:nvPr/>
        </p:nvSpPr>
        <p:spPr>
          <a:xfrm>
            <a:off x="5471406" y="3623009"/>
            <a:ext cx="16946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0CFF"/>
                </a:solidFill>
                <a:latin typeface="Courier" pitchFamily="2" charset="0"/>
              </a:rPr>
              <a:t>fork()</a:t>
            </a:r>
            <a:r>
              <a:rPr lang="en-US" sz="3000" b="1" dirty="0">
                <a:solidFill>
                  <a:srgbClr val="000CFF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4897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341B1-CFAB-FC48-A8AC-4861B2D35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Cookie: Weaknesses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3B133-11D9-3B4C-A419-A717DDEC3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Servers…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61A20B-3CBB-5E45-AA83-79BE9BA72217}"/>
              </a:ext>
            </a:extLst>
          </p:cNvPr>
          <p:cNvSpPr/>
          <p:nvPr/>
        </p:nvSpPr>
        <p:spPr>
          <a:xfrm>
            <a:off x="8504088" y="1129264"/>
            <a:ext cx="1764649" cy="49611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0x</a:t>
            </a:r>
            <a:r>
              <a:rPr lang="en-US" altLang="ko-KR" dirty="0"/>
              <a:t>83ec5589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783B79-8FD6-5F42-942B-5720F6729EF3}"/>
              </a:ext>
            </a:extLst>
          </p:cNvPr>
          <p:cNvSpPr/>
          <p:nvPr/>
        </p:nvSpPr>
        <p:spPr>
          <a:xfrm>
            <a:off x="8504090" y="1625059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3A19E8-5915-C340-9FB9-C62E684DD962}"/>
              </a:ext>
            </a:extLst>
          </p:cNvPr>
          <p:cNvSpPr/>
          <p:nvPr/>
        </p:nvSpPr>
        <p:spPr>
          <a:xfrm>
            <a:off x="8504091" y="2121801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0D9284-972E-E848-964D-6A197C8088EF}"/>
              </a:ext>
            </a:extLst>
          </p:cNvPr>
          <p:cNvSpPr/>
          <p:nvPr/>
        </p:nvSpPr>
        <p:spPr>
          <a:xfrm>
            <a:off x="8504092" y="2616649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73DAFA3-10FE-CE4A-8933-E4ACB8C50672}"/>
              </a:ext>
            </a:extLst>
          </p:cNvPr>
          <p:cNvSpPr/>
          <p:nvPr/>
        </p:nvSpPr>
        <p:spPr>
          <a:xfrm>
            <a:off x="8504084" y="632522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SAVED %</a:t>
            </a:r>
            <a:r>
              <a:rPr lang="en-US" dirty="0" err="1"/>
              <a:t>ebp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1E01D4-62B0-9443-925F-CADD6E808BB9}"/>
              </a:ext>
            </a:extLst>
          </p:cNvPr>
          <p:cNvSpPr/>
          <p:nvPr/>
        </p:nvSpPr>
        <p:spPr>
          <a:xfrm>
            <a:off x="8504084" y="136096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RETURN ADDR</a:t>
            </a:r>
          </a:p>
        </p:txBody>
      </p: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6B588E41-ECE9-C341-9D32-764CC80043A2}"/>
              </a:ext>
            </a:extLst>
          </p:cNvPr>
          <p:cNvCxnSpPr>
            <a:cxnSpLocks/>
            <a:stCxn id="21" idx="1"/>
          </p:cNvCxnSpPr>
          <p:nvPr/>
        </p:nvCxnSpPr>
        <p:spPr>
          <a:xfrm rot="10800000">
            <a:off x="8203962" y="374131"/>
            <a:ext cx="300772" cy="2480554"/>
          </a:xfrm>
          <a:prstGeom prst="bentConnector2">
            <a:avLst/>
          </a:prstGeom>
          <a:ln w="41275">
            <a:solidFill>
              <a:srgbClr val="000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E579B00-960A-5C44-9A9C-CA49BB59DE19}"/>
              </a:ext>
            </a:extLst>
          </p:cNvPr>
          <p:cNvSpPr/>
          <p:nvPr/>
        </p:nvSpPr>
        <p:spPr>
          <a:xfrm>
            <a:off x="838204" y="3607143"/>
            <a:ext cx="1764649" cy="49611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0x</a:t>
            </a:r>
            <a:r>
              <a:rPr lang="en-US" altLang="ko-KR" dirty="0"/>
              <a:t>83ec5589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05E986-C4A2-4945-ACB9-BBC06793E5AD}"/>
              </a:ext>
            </a:extLst>
          </p:cNvPr>
          <p:cNvSpPr/>
          <p:nvPr/>
        </p:nvSpPr>
        <p:spPr>
          <a:xfrm>
            <a:off x="838206" y="4102938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679E5F2-CDBA-CE43-93AE-B3175058D397}"/>
              </a:ext>
            </a:extLst>
          </p:cNvPr>
          <p:cNvSpPr/>
          <p:nvPr/>
        </p:nvSpPr>
        <p:spPr>
          <a:xfrm>
            <a:off x="838207" y="4599680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6A0473-A26A-9D46-9F3A-639310F238C3}"/>
              </a:ext>
            </a:extLst>
          </p:cNvPr>
          <p:cNvSpPr/>
          <p:nvPr/>
        </p:nvSpPr>
        <p:spPr>
          <a:xfrm>
            <a:off x="838208" y="5094528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3745D42-83F9-0A4B-B70D-D05E5474E837}"/>
              </a:ext>
            </a:extLst>
          </p:cNvPr>
          <p:cNvSpPr/>
          <p:nvPr/>
        </p:nvSpPr>
        <p:spPr>
          <a:xfrm>
            <a:off x="838200" y="3110401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SAVED %</a:t>
            </a:r>
            <a:r>
              <a:rPr lang="en-US" dirty="0" err="1"/>
              <a:t>ebp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7133CDC-0B9B-8C4E-9202-220D2786BFCF}"/>
              </a:ext>
            </a:extLst>
          </p:cNvPr>
          <p:cNvSpPr/>
          <p:nvPr/>
        </p:nvSpPr>
        <p:spPr>
          <a:xfrm>
            <a:off x="838200" y="2613975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RETURN ADDR</a:t>
            </a:r>
          </a:p>
        </p:txBody>
      </p: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E525F858-9DF4-8546-91EB-EF8AC6A40973}"/>
              </a:ext>
            </a:extLst>
          </p:cNvPr>
          <p:cNvCxnSpPr>
            <a:cxnSpLocks/>
          </p:cNvCxnSpPr>
          <p:nvPr/>
        </p:nvCxnSpPr>
        <p:spPr>
          <a:xfrm rot="10800000">
            <a:off x="538078" y="2852010"/>
            <a:ext cx="300772" cy="2480554"/>
          </a:xfrm>
          <a:prstGeom prst="bentConnector2">
            <a:avLst/>
          </a:prstGeom>
          <a:ln w="41275">
            <a:solidFill>
              <a:srgbClr val="000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481A379-9226-EF46-AD11-773C76BF17A6}"/>
              </a:ext>
            </a:extLst>
          </p:cNvPr>
          <p:cNvSpPr txBox="1"/>
          <p:nvPr/>
        </p:nvSpPr>
        <p:spPr>
          <a:xfrm>
            <a:off x="3348691" y="2613975"/>
            <a:ext cx="16946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0CFF"/>
                </a:solidFill>
                <a:latin typeface="Courier" pitchFamily="2" charset="0"/>
              </a:rPr>
              <a:t>fork()</a:t>
            </a:r>
            <a:r>
              <a:rPr lang="en-US" sz="3000" b="1" dirty="0">
                <a:solidFill>
                  <a:srgbClr val="000CFF"/>
                </a:solidFill>
              </a:rPr>
              <a:t>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E3FBC3-D339-6148-85BC-F2688FA14018}"/>
              </a:ext>
            </a:extLst>
          </p:cNvPr>
          <p:cNvSpPr/>
          <p:nvPr/>
        </p:nvSpPr>
        <p:spPr>
          <a:xfrm>
            <a:off x="6439310" y="4722376"/>
            <a:ext cx="1764649" cy="49611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0x</a:t>
            </a:r>
            <a:r>
              <a:rPr lang="en-US" altLang="ko-KR" dirty="0"/>
              <a:t>83ec5589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19BF5EA-E39F-5740-A319-CC66F1918942}"/>
              </a:ext>
            </a:extLst>
          </p:cNvPr>
          <p:cNvSpPr/>
          <p:nvPr/>
        </p:nvSpPr>
        <p:spPr>
          <a:xfrm>
            <a:off x="6439312" y="5218171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470A6BF-4F78-8B42-AFEE-64AD3E71862B}"/>
              </a:ext>
            </a:extLst>
          </p:cNvPr>
          <p:cNvSpPr/>
          <p:nvPr/>
        </p:nvSpPr>
        <p:spPr>
          <a:xfrm>
            <a:off x="6439313" y="5714913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7E5625-9BDC-0C47-8862-713A32DBB99B}"/>
              </a:ext>
            </a:extLst>
          </p:cNvPr>
          <p:cNvSpPr/>
          <p:nvPr/>
        </p:nvSpPr>
        <p:spPr>
          <a:xfrm>
            <a:off x="6439314" y="6209761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9D1313-628D-D144-A911-92187B1E3004}"/>
              </a:ext>
            </a:extLst>
          </p:cNvPr>
          <p:cNvSpPr/>
          <p:nvPr/>
        </p:nvSpPr>
        <p:spPr>
          <a:xfrm>
            <a:off x="6439306" y="4225634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SAVED %</a:t>
            </a:r>
            <a:r>
              <a:rPr lang="en-US" dirty="0" err="1"/>
              <a:t>ebp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BFE0D08-BC1F-444F-92E7-856E69EBAEF7}"/>
              </a:ext>
            </a:extLst>
          </p:cNvPr>
          <p:cNvSpPr/>
          <p:nvPr/>
        </p:nvSpPr>
        <p:spPr>
          <a:xfrm>
            <a:off x="6439306" y="3729208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RETURN ADDR</a:t>
            </a:r>
          </a:p>
        </p:txBody>
      </p:sp>
      <p:cxnSp>
        <p:nvCxnSpPr>
          <p:cNvPr id="39" name="Elbow Connector 38">
            <a:extLst>
              <a:ext uri="{FF2B5EF4-FFF2-40B4-BE49-F238E27FC236}">
                <a16:creationId xmlns:a16="http://schemas.microsoft.com/office/drawing/2014/main" id="{0AD0AEB8-99B4-7B4C-A22A-82ED6EF25E6B}"/>
              </a:ext>
            </a:extLst>
          </p:cNvPr>
          <p:cNvCxnSpPr>
            <a:cxnSpLocks/>
          </p:cNvCxnSpPr>
          <p:nvPr/>
        </p:nvCxnSpPr>
        <p:spPr>
          <a:xfrm rot="10800000">
            <a:off x="6139184" y="3967243"/>
            <a:ext cx="300772" cy="2480554"/>
          </a:xfrm>
          <a:prstGeom prst="bentConnector2">
            <a:avLst/>
          </a:prstGeom>
          <a:ln w="41275">
            <a:solidFill>
              <a:srgbClr val="000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9DAFA7B-D37D-F54C-89B8-11230BDCB08A}"/>
              </a:ext>
            </a:extLst>
          </p:cNvPr>
          <p:cNvSpPr txBox="1"/>
          <p:nvPr/>
        </p:nvSpPr>
        <p:spPr>
          <a:xfrm>
            <a:off x="3365081" y="4293737"/>
            <a:ext cx="16946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0CFF"/>
                </a:solidFill>
                <a:latin typeface="Courier" pitchFamily="2" charset="0"/>
              </a:rPr>
              <a:t>fork()</a:t>
            </a:r>
            <a:r>
              <a:rPr lang="en-US" sz="3000" b="1" dirty="0">
                <a:solidFill>
                  <a:srgbClr val="000CFF"/>
                </a:solidFill>
              </a:rPr>
              <a:t>!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8C841CE-6DA4-F547-88D7-CB26F618F440}"/>
              </a:ext>
            </a:extLst>
          </p:cNvPr>
          <p:cNvSpPr/>
          <p:nvPr/>
        </p:nvSpPr>
        <p:spPr>
          <a:xfrm>
            <a:off x="10351372" y="3863502"/>
            <a:ext cx="1764649" cy="49611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0x</a:t>
            </a:r>
            <a:r>
              <a:rPr lang="en-US" altLang="ko-KR" dirty="0"/>
              <a:t>83ec5589</a:t>
            </a:r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026CE12-DFEE-A641-95CD-C389EC0B6B5E}"/>
              </a:ext>
            </a:extLst>
          </p:cNvPr>
          <p:cNvSpPr/>
          <p:nvPr/>
        </p:nvSpPr>
        <p:spPr>
          <a:xfrm>
            <a:off x="10351374" y="4359297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8971EC1-D07D-B742-9340-F0A2247348F1}"/>
              </a:ext>
            </a:extLst>
          </p:cNvPr>
          <p:cNvSpPr/>
          <p:nvPr/>
        </p:nvSpPr>
        <p:spPr>
          <a:xfrm>
            <a:off x="10351375" y="4856039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FCCB2D0-1E7B-454B-8EC4-336E97DFE5C4}"/>
              </a:ext>
            </a:extLst>
          </p:cNvPr>
          <p:cNvSpPr/>
          <p:nvPr/>
        </p:nvSpPr>
        <p:spPr>
          <a:xfrm>
            <a:off x="10351376" y="5350887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3559D2D-0EA2-E84B-99F2-8592367A9163}"/>
              </a:ext>
            </a:extLst>
          </p:cNvPr>
          <p:cNvSpPr/>
          <p:nvPr/>
        </p:nvSpPr>
        <p:spPr>
          <a:xfrm>
            <a:off x="10351368" y="3366760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SAVED %</a:t>
            </a:r>
            <a:r>
              <a:rPr lang="en-US" dirty="0" err="1"/>
              <a:t>ebp</a:t>
            </a:r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46290EC-B877-F244-8D00-02434F329F53}"/>
              </a:ext>
            </a:extLst>
          </p:cNvPr>
          <p:cNvSpPr/>
          <p:nvPr/>
        </p:nvSpPr>
        <p:spPr>
          <a:xfrm>
            <a:off x="10351368" y="2870334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RETURN ADDR</a:t>
            </a:r>
          </a:p>
        </p:txBody>
      </p:sp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ABB25D94-B1FE-FB47-9D6E-1C8AB1EFDDBB}"/>
              </a:ext>
            </a:extLst>
          </p:cNvPr>
          <p:cNvCxnSpPr>
            <a:cxnSpLocks/>
          </p:cNvCxnSpPr>
          <p:nvPr/>
        </p:nvCxnSpPr>
        <p:spPr>
          <a:xfrm rot="10800000">
            <a:off x="10051246" y="3108369"/>
            <a:ext cx="300772" cy="2480554"/>
          </a:xfrm>
          <a:prstGeom prst="bentConnector2">
            <a:avLst/>
          </a:prstGeom>
          <a:ln w="41275">
            <a:solidFill>
              <a:srgbClr val="000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DF56147A-3C8C-9C4D-B36E-BDBE3469B6C4}"/>
              </a:ext>
            </a:extLst>
          </p:cNvPr>
          <p:cNvSpPr txBox="1"/>
          <p:nvPr/>
        </p:nvSpPr>
        <p:spPr>
          <a:xfrm>
            <a:off x="3365080" y="5160284"/>
            <a:ext cx="16946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0CFF"/>
                </a:solidFill>
                <a:latin typeface="Courier" pitchFamily="2" charset="0"/>
              </a:rPr>
              <a:t>fork()</a:t>
            </a:r>
            <a:r>
              <a:rPr lang="en-US" sz="3000" b="1" dirty="0">
                <a:solidFill>
                  <a:srgbClr val="000CFF"/>
                </a:solidFill>
              </a:rPr>
              <a:t>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A0D885-75AE-4946-99DF-54C0ED419B6D}"/>
              </a:ext>
            </a:extLst>
          </p:cNvPr>
          <p:cNvSpPr txBox="1"/>
          <p:nvPr/>
        </p:nvSpPr>
        <p:spPr>
          <a:xfrm>
            <a:off x="5507688" y="2349285"/>
            <a:ext cx="16387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298732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4" grpId="0"/>
      <p:bldP spid="24" grpId="0" animBg="1"/>
      <p:bldP spid="26" grpId="0" animBg="1"/>
      <p:bldP spid="27" grpId="0" animBg="1"/>
      <p:bldP spid="36" grpId="0" animBg="1"/>
      <p:bldP spid="37" grpId="0" animBg="1"/>
      <p:bldP spid="38" grpId="0" animBg="1"/>
      <p:bldP spid="44" grpId="0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682CC-5D4E-FF4C-A932-C2F62EF90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Cookie: Bypassing </a:t>
            </a:r>
            <a:r>
              <a:rPr lang="en-US" dirty="0" err="1"/>
              <a:t>ProPolice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71253-9324-074F-835B-4F81EA4FF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Assumption</a:t>
            </a:r>
          </a:p>
          <a:p>
            <a:pPr lvl="1"/>
            <a:r>
              <a:rPr lang="en-US" dirty="0"/>
              <a:t>A server program contains a sequential buffer overflow vulnerability</a:t>
            </a:r>
          </a:p>
          <a:p>
            <a:pPr lvl="1"/>
            <a:r>
              <a:rPr lang="en-US" dirty="0"/>
              <a:t>A server program uses </a:t>
            </a:r>
            <a:r>
              <a:rPr lang="en-US" dirty="0">
                <a:latin typeface="Courier" pitchFamily="2" charset="0"/>
              </a:rPr>
              <a:t>fork()</a:t>
            </a:r>
          </a:p>
          <a:p>
            <a:pPr lvl="1"/>
            <a:r>
              <a:rPr lang="en-US" dirty="0"/>
              <a:t>A server program let the attacker know if it detected stack smashing or not</a:t>
            </a:r>
          </a:p>
          <a:p>
            <a:pPr lvl="2"/>
            <a:r>
              <a:rPr lang="en-US" dirty="0"/>
              <a:t>E.g., an error message, “stack smashing detected”, etc.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8D77BA-C697-1047-9843-BA808CFF8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529" y="3941763"/>
            <a:ext cx="59055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63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682CC-5D4E-FF4C-A932-C2F62EF90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Cookie: Bypassing </a:t>
            </a:r>
            <a:r>
              <a:rPr lang="en-US" dirty="0" err="1"/>
              <a:t>ProPolice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71253-9324-074F-835B-4F81EA4FF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</a:t>
            </a:r>
          </a:p>
          <a:p>
            <a:pPr lvl="1"/>
            <a:r>
              <a:rPr lang="en-US" dirty="0"/>
              <a:t>Try to guess only the last byte of the cookie</a:t>
            </a:r>
          </a:p>
          <a:p>
            <a:pPr lvl="1"/>
            <a:r>
              <a:rPr lang="en-US" dirty="0"/>
              <a:t>0x00 ~ 0xff (256 trials)</a:t>
            </a:r>
          </a:p>
          <a:p>
            <a:r>
              <a:rPr lang="en-US" dirty="0"/>
              <a:t>Result</a:t>
            </a:r>
          </a:p>
          <a:p>
            <a:pPr lvl="1"/>
            <a:r>
              <a:rPr lang="en-US" dirty="0"/>
              <a:t>Stack smashing detected on</a:t>
            </a:r>
          </a:p>
          <a:p>
            <a:pPr lvl="2"/>
            <a:r>
              <a:rPr lang="en-US" dirty="0"/>
              <a:t>00, 01, 02, 03, …, 0x88</a:t>
            </a:r>
          </a:p>
          <a:p>
            <a:pPr lvl="1"/>
            <a:r>
              <a:rPr lang="en-US" dirty="0"/>
              <a:t>When testing 0x89</a:t>
            </a:r>
          </a:p>
          <a:p>
            <a:pPr lvl="2"/>
            <a:r>
              <a:rPr lang="en-US" dirty="0"/>
              <a:t>No smashing and return correctly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0A394E-8DAF-6D4E-90CB-9A5E62CFBCBB}"/>
              </a:ext>
            </a:extLst>
          </p:cNvPr>
          <p:cNvSpPr/>
          <p:nvPr/>
        </p:nvSpPr>
        <p:spPr>
          <a:xfrm>
            <a:off x="8749397" y="3019314"/>
            <a:ext cx="1764649" cy="49611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0x</a:t>
            </a:r>
            <a:r>
              <a:rPr lang="en-US" altLang="ko-KR" dirty="0"/>
              <a:t>83ec5589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6588E7-12AE-9F4D-91DF-1380C0AA0103}"/>
              </a:ext>
            </a:extLst>
          </p:cNvPr>
          <p:cNvSpPr/>
          <p:nvPr/>
        </p:nvSpPr>
        <p:spPr>
          <a:xfrm>
            <a:off x="8749399" y="3515109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EDCF72-EBF1-324C-B742-2D0000ED50AD}"/>
              </a:ext>
            </a:extLst>
          </p:cNvPr>
          <p:cNvSpPr/>
          <p:nvPr/>
        </p:nvSpPr>
        <p:spPr>
          <a:xfrm>
            <a:off x="8749400" y="4011851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4C6B8A-DC3F-0B4A-917C-A145F8A99C5A}"/>
              </a:ext>
            </a:extLst>
          </p:cNvPr>
          <p:cNvSpPr/>
          <p:nvPr/>
        </p:nvSpPr>
        <p:spPr>
          <a:xfrm>
            <a:off x="8749401" y="4506699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E8FFE2-1520-DF4E-8101-0DAE90FF6028}"/>
              </a:ext>
            </a:extLst>
          </p:cNvPr>
          <p:cNvSpPr/>
          <p:nvPr/>
        </p:nvSpPr>
        <p:spPr>
          <a:xfrm>
            <a:off x="8749393" y="2522572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SAVED %</a:t>
            </a:r>
            <a:r>
              <a:rPr lang="en-US" dirty="0" err="1"/>
              <a:t>ebp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1A404D-3F8A-A546-9D0C-146A338AE188}"/>
              </a:ext>
            </a:extLst>
          </p:cNvPr>
          <p:cNvSpPr/>
          <p:nvPr/>
        </p:nvSpPr>
        <p:spPr>
          <a:xfrm>
            <a:off x="8749393" y="2026146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RETURN ADDR</a:t>
            </a:r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C68F40FF-7FED-8D44-8BF9-80D822113122}"/>
              </a:ext>
            </a:extLst>
          </p:cNvPr>
          <p:cNvCxnSpPr>
            <a:cxnSpLocks/>
          </p:cNvCxnSpPr>
          <p:nvPr/>
        </p:nvCxnSpPr>
        <p:spPr>
          <a:xfrm rot="10800000">
            <a:off x="8449271" y="2264181"/>
            <a:ext cx="300772" cy="2480554"/>
          </a:xfrm>
          <a:prstGeom prst="bentConnector2">
            <a:avLst/>
          </a:prstGeom>
          <a:ln w="41275">
            <a:solidFill>
              <a:srgbClr val="000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772D877-24B0-654D-B9AC-1933B5AF5DAE}"/>
              </a:ext>
            </a:extLst>
          </p:cNvPr>
          <p:cNvSpPr/>
          <p:nvPr/>
        </p:nvSpPr>
        <p:spPr>
          <a:xfrm>
            <a:off x="8749070" y="4508422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AAAA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DE29F9-47AA-0A49-B391-E1B9F0ED6AB5}"/>
              </a:ext>
            </a:extLst>
          </p:cNvPr>
          <p:cNvSpPr/>
          <p:nvPr/>
        </p:nvSpPr>
        <p:spPr>
          <a:xfrm>
            <a:off x="8750367" y="4012414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BBBB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1DDA44-D15D-3B4A-96CD-892CAAA02B94}"/>
              </a:ext>
            </a:extLst>
          </p:cNvPr>
          <p:cNvSpPr/>
          <p:nvPr/>
        </p:nvSpPr>
        <p:spPr>
          <a:xfrm>
            <a:off x="8750367" y="3515109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CCCC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EA4448-73E9-1442-99E6-DCF82A7A4CF6}"/>
              </a:ext>
            </a:extLst>
          </p:cNvPr>
          <p:cNvSpPr/>
          <p:nvPr/>
        </p:nvSpPr>
        <p:spPr>
          <a:xfrm>
            <a:off x="9960429" y="3020944"/>
            <a:ext cx="555625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AF9FA0-7F5C-FA47-A47E-4FEE8DBDA35B}"/>
              </a:ext>
            </a:extLst>
          </p:cNvPr>
          <p:cNvSpPr/>
          <p:nvPr/>
        </p:nvSpPr>
        <p:spPr>
          <a:xfrm>
            <a:off x="9958094" y="3008347"/>
            <a:ext cx="555625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F368A9-E928-334A-AA7B-D20C245C7CDD}"/>
              </a:ext>
            </a:extLst>
          </p:cNvPr>
          <p:cNvSpPr/>
          <p:nvPr/>
        </p:nvSpPr>
        <p:spPr>
          <a:xfrm>
            <a:off x="9958093" y="3010298"/>
            <a:ext cx="555625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E7FCD1-5A30-4F45-A716-A0ED2BDC99E0}"/>
              </a:ext>
            </a:extLst>
          </p:cNvPr>
          <p:cNvSpPr/>
          <p:nvPr/>
        </p:nvSpPr>
        <p:spPr>
          <a:xfrm>
            <a:off x="9953876" y="3007374"/>
            <a:ext cx="555625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89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626A30-09A3-5143-AB33-6E871233B5D9}"/>
              </a:ext>
            </a:extLst>
          </p:cNvPr>
          <p:cNvSpPr/>
          <p:nvPr/>
        </p:nvSpPr>
        <p:spPr>
          <a:xfrm>
            <a:off x="10346876" y="1401082"/>
            <a:ext cx="1764649" cy="49611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0x</a:t>
            </a:r>
            <a:r>
              <a:rPr lang="en-US" altLang="ko-KR" dirty="0"/>
              <a:t>83ec5589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11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682CC-5D4E-FF4C-A932-C2F62EF90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Cookie: Bypassing </a:t>
            </a:r>
            <a:r>
              <a:rPr lang="en-US" dirty="0" err="1"/>
              <a:t>ProPolice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71253-9324-074F-835B-4F81EA4FF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</a:t>
            </a:r>
          </a:p>
          <a:p>
            <a:pPr lvl="1"/>
            <a:r>
              <a:rPr lang="en-US" dirty="0"/>
              <a:t>Try to guess the second last byte of the cookie</a:t>
            </a:r>
          </a:p>
          <a:p>
            <a:pPr lvl="1"/>
            <a:r>
              <a:rPr lang="en-US" dirty="0"/>
              <a:t>0x00 ~ 0xff (256 trials)</a:t>
            </a:r>
          </a:p>
          <a:p>
            <a:r>
              <a:rPr lang="en-US" dirty="0"/>
              <a:t>Result</a:t>
            </a:r>
          </a:p>
          <a:p>
            <a:pPr lvl="1"/>
            <a:r>
              <a:rPr lang="en-US" dirty="0"/>
              <a:t>Stack smashing detected on</a:t>
            </a:r>
          </a:p>
          <a:p>
            <a:pPr lvl="2"/>
            <a:r>
              <a:rPr lang="en-US" dirty="0"/>
              <a:t>00, 01, 02, 03, …, 0x54</a:t>
            </a:r>
          </a:p>
          <a:p>
            <a:pPr lvl="1"/>
            <a:r>
              <a:rPr lang="en-US" dirty="0"/>
              <a:t>When testing 0x55</a:t>
            </a:r>
          </a:p>
          <a:p>
            <a:pPr lvl="2"/>
            <a:r>
              <a:rPr lang="en-US" dirty="0"/>
              <a:t>No smashing and return correctly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0A394E-8DAF-6D4E-90CB-9A5E62CFBCBB}"/>
              </a:ext>
            </a:extLst>
          </p:cNvPr>
          <p:cNvSpPr/>
          <p:nvPr/>
        </p:nvSpPr>
        <p:spPr>
          <a:xfrm>
            <a:off x="8749397" y="3019314"/>
            <a:ext cx="1764649" cy="49611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0x</a:t>
            </a:r>
            <a:r>
              <a:rPr lang="en-US" altLang="ko-KR" dirty="0"/>
              <a:t>83ec5589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6588E7-12AE-9F4D-91DF-1380C0AA0103}"/>
              </a:ext>
            </a:extLst>
          </p:cNvPr>
          <p:cNvSpPr/>
          <p:nvPr/>
        </p:nvSpPr>
        <p:spPr>
          <a:xfrm>
            <a:off x="8749399" y="3515109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EDCF72-EBF1-324C-B742-2D0000ED50AD}"/>
              </a:ext>
            </a:extLst>
          </p:cNvPr>
          <p:cNvSpPr/>
          <p:nvPr/>
        </p:nvSpPr>
        <p:spPr>
          <a:xfrm>
            <a:off x="8749400" y="4011851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4C6B8A-DC3F-0B4A-917C-A145F8A99C5A}"/>
              </a:ext>
            </a:extLst>
          </p:cNvPr>
          <p:cNvSpPr/>
          <p:nvPr/>
        </p:nvSpPr>
        <p:spPr>
          <a:xfrm>
            <a:off x="8749401" y="4506699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E8FFE2-1520-DF4E-8101-0DAE90FF6028}"/>
              </a:ext>
            </a:extLst>
          </p:cNvPr>
          <p:cNvSpPr/>
          <p:nvPr/>
        </p:nvSpPr>
        <p:spPr>
          <a:xfrm>
            <a:off x="8749393" y="2522572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SAVED %</a:t>
            </a:r>
            <a:r>
              <a:rPr lang="en-US" dirty="0" err="1"/>
              <a:t>ebp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1A404D-3F8A-A546-9D0C-146A338AE188}"/>
              </a:ext>
            </a:extLst>
          </p:cNvPr>
          <p:cNvSpPr/>
          <p:nvPr/>
        </p:nvSpPr>
        <p:spPr>
          <a:xfrm>
            <a:off x="8749393" y="2026146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RETURN ADDR</a:t>
            </a:r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C68F40FF-7FED-8D44-8BF9-80D822113122}"/>
              </a:ext>
            </a:extLst>
          </p:cNvPr>
          <p:cNvCxnSpPr>
            <a:cxnSpLocks/>
          </p:cNvCxnSpPr>
          <p:nvPr/>
        </p:nvCxnSpPr>
        <p:spPr>
          <a:xfrm rot="10800000">
            <a:off x="8449271" y="2264181"/>
            <a:ext cx="300772" cy="2480554"/>
          </a:xfrm>
          <a:prstGeom prst="bentConnector2">
            <a:avLst/>
          </a:prstGeom>
          <a:ln w="41275">
            <a:solidFill>
              <a:srgbClr val="000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772D877-24B0-654D-B9AC-1933B5AF5DAE}"/>
              </a:ext>
            </a:extLst>
          </p:cNvPr>
          <p:cNvSpPr/>
          <p:nvPr/>
        </p:nvSpPr>
        <p:spPr>
          <a:xfrm>
            <a:off x="8749070" y="4508422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AAAA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DE29F9-47AA-0A49-B391-E1B9F0ED6AB5}"/>
              </a:ext>
            </a:extLst>
          </p:cNvPr>
          <p:cNvSpPr/>
          <p:nvPr/>
        </p:nvSpPr>
        <p:spPr>
          <a:xfrm>
            <a:off x="8750367" y="4012414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BBBB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1DDA44-D15D-3B4A-96CD-892CAAA02B94}"/>
              </a:ext>
            </a:extLst>
          </p:cNvPr>
          <p:cNvSpPr/>
          <p:nvPr/>
        </p:nvSpPr>
        <p:spPr>
          <a:xfrm>
            <a:off x="8750367" y="3515109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CCCC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E7FCD1-5A30-4F45-A716-A0ED2BDC99E0}"/>
              </a:ext>
            </a:extLst>
          </p:cNvPr>
          <p:cNvSpPr/>
          <p:nvPr/>
        </p:nvSpPr>
        <p:spPr>
          <a:xfrm>
            <a:off x="9993086" y="3017505"/>
            <a:ext cx="520956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89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D854C4-35AB-D342-B325-6817DA284622}"/>
              </a:ext>
            </a:extLst>
          </p:cNvPr>
          <p:cNvSpPr/>
          <p:nvPr/>
        </p:nvSpPr>
        <p:spPr>
          <a:xfrm>
            <a:off x="9471160" y="3019830"/>
            <a:ext cx="520956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CC01E9-AD6B-6B4F-9F09-E0F5FC2AB989}"/>
              </a:ext>
            </a:extLst>
          </p:cNvPr>
          <p:cNvSpPr/>
          <p:nvPr/>
        </p:nvSpPr>
        <p:spPr>
          <a:xfrm>
            <a:off x="9471160" y="3028342"/>
            <a:ext cx="520956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4327AA-D800-2B4F-A1EC-34C3D72CE232}"/>
              </a:ext>
            </a:extLst>
          </p:cNvPr>
          <p:cNvSpPr/>
          <p:nvPr/>
        </p:nvSpPr>
        <p:spPr>
          <a:xfrm>
            <a:off x="9471160" y="3035971"/>
            <a:ext cx="520956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45CF59C-7DD9-E749-8B74-46B9BC2B3F25}"/>
              </a:ext>
            </a:extLst>
          </p:cNvPr>
          <p:cNvSpPr/>
          <p:nvPr/>
        </p:nvSpPr>
        <p:spPr>
          <a:xfrm>
            <a:off x="9471160" y="3025134"/>
            <a:ext cx="520956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5CD6125-7F0A-4A4C-83A1-2EE9A68CCC6F}"/>
              </a:ext>
            </a:extLst>
          </p:cNvPr>
          <p:cNvSpPr/>
          <p:nvPr/>
        </p:nvSpPr>
        <p:spPr>
          <a:xfrm>
            <a:off x="10276176" y="1281434"/>
            <a:ext cx="1764649" cy="49611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0x</a:t>
            </a:r>
            <a:r>
              <a:rPr lang="en-US" altLang="ko-KR" dirty="0"/>
              <a:t>83ec5589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2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8FA8A-B488-BC42-ACCB-A27B7209A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Cookie: Bypassing </a:t>
            </a:r>
            <a:r>
              <a:rPr lang="en-US" dirty="0" err="1"/>
              <a:t>ProPolice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06512-E122-CC47-A06F-C3225E549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easy brute force attack</a:t>
            </a:r>
          </a:p>
          <a:p>
            <a:pPr lvl="1"/>
            <a:r>
              <a:rPr lang="en-US" dirty="0"/>
              <a:t>Max 256 trials to match 1 byte value</a:t>
            </a:r>
          </a:p>
          <a:p>
            <a:pPr lvl="1"/>
            <a:r>
              <a:rPr lang="en-US" dirty="0"/>
              <a:t>Move forward if found the value</a:t>
            </a:r>
          </a:p>
          <a:p>
            <a:pPr lvl="2"/>
            <a:r>
              <a:rPr lang="en-US" dirty="0"/>
              <a:t>In 32-bit: 4 * 256 = max 1,024 trials</a:t>
            </a:r>
          </a:p>
          <a:p>
            <a:pPr lvl="2"/>
            <a:r>
              <a:rPr lang="en-US" dirty="0"/>
              <a:t>In 64-bit: 8 * 256 = max 2,048 trials</a:t>
            </a:r>
          </a:p>
        </p:txBody>
      </p:sp>
    </p:spTree>
    <p:extLst>
      <p:ext uri="{BB962C8B-B14F-4D97-AF65-F5344CB8AC3E}">
        <p14:creationId xmlns:p14="http://schemas.microsoft.com/office/powerpoint/2010/main" val="3484571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D117848C-9FBD-B743-AEC3-422932769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044" y="2073680"/>
            <a:ext cx="6375648" cy="47843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5E6A27F-563E-C949-8DD7-F5E516CB844B}"/>
              </a:ext>
            </a:extLst>
          </p:cNvPr>
          <p:cNvSpPr/>
          <p:nvPr/>
        </p:nvSpPr>
        <p:spPr>
          <a:xfrm>
            <a:off x="842339" y="2829472"/>
            <a:ext cx="1764649" cy="49611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COOKIE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8937AF-9D98-1A44-AC0C-1DF282848EAE}"/>
              </a:ext>
            </a:extLst>
          </p:cNvPr>
          <p:cNvSpPr/>
          <p:nvPr/>
        </p:nvSpPr>
        <p:spPr>
          <a:xfrm>
            <a:off x="836910" y="2841352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DDEDA-7954-7347-BB46-504947C75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Buffer Overflow + Run Shellcode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99644-1F3E-9A4F-974A-3840810D7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Courier" pitchFamily="2" charset="0"/>
            </a:endParaRPr>
          </a:p>
          <a:p>
            <a:pPr lvl="1"/>
            <a:endParaRPr lang="en-US" dirty="0">
              <a:latin typeface="Courier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E42366-4EE3-0B44-BC09-E7436CD2B8C4}"/>
              </a:ext>
            </a:extLst>
          </p:cNvPr>
          <p:cNvSpPr/>
          <p:nvPr/>
        </p:nvSpPr>
        <p:spPr>
          <a:xfrm>
            <a:off x="842341" y="3325267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FBA4B3-A072-7C44-B847-D74CC0C7B1D3}"/>
              </a:ext>
            </a:extLst>
          </p:cNvPr>
          <p:cNvSpPr/>
          <p:nvPr/>
        </p:nvSpPr>
        <p:spPr>
          <a:xfrm>
            <a:off x="842342" y="3822009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91085A-9155-F842-ACFC-4202132FC7E1}"/>
              </a:ext>
            </a:extLst>
          </p:cNvPr>
          <p:cNvSpPr/>
          <p:nvPr/>
        </p:nvSpPr>
        <p:spPr>
          <a:xfrm>
            <a:off x="842343" y="4316857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F23616-5D15-B84E-8AF4-453A276B4658}"/>
              </a:ext>
            </a:extLst>
          </p:cNvPr>
          <p:cNvSpPr/>
          <p:nvPr/>
        </p:nvSpPr>
        <p:spPr>
          <a:xfrm>
            <a:off x="842335" y="2332730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SAVED %</a:t>
            </a:r>
            <a:r>
              <a:rPr lang="en-US" dirty="0" err="1"/>
              <a:t>ebp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2860CB-7F68-3A47-A847-3FEE3C885AEE}"/>
              </a:ext>
            </a:extLst>
          </p:cNvPr>
          <p:cNvSpPr/>
          <p:nvPr/>
        </p:nvSpPr>
        <p:spPr>
          <a:xfrm>
            <a:off x="842335" y="1836304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RETURN ADDR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FE6312-84FD-E140-8E10-6250749EB61A}"/>
              </a:ext>
            </a:extLst>
          </p:cNvPr>
          <p:cNvSpPr/>
          <p:nvPr/>
        </p:nvSpPr>
        <p:spPr>
          <a:xfrm>
            <a:off x="842334" y="4310320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AAAA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F294E8-3B3D-9E46-99B7-6ACE98DD2FBE}"/>
              </a:ext>
            </a:extLst>
          </p:cNvPr>
          <p:cNvSpPr/>
          <p:nvPr/>
        </p:nvSpPr>
        <p:spPr>
          <a:xfrm>
            <a:off x="843631" y="3814312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BBBB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3FB4FB-5F4E-3E49-B2ED-8471E70B33DB}"/>
              </a:ext>
            </a:extLst>
          </p:cNvPr>
          <p:cNvSpPr/>
          <p:nvPr/>
        </p:nvSpPr>
        <p:spPr>
          <a:xfrm>
            <a:off x="843630" y="3297432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CCCC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C3C131-BE9E-C642-A4EA-F630BA479AA0}"/>
              </a:ext>
            </a:extLst>
          </p:cNvPr>
          <p:cNvSpPr/>
          <p:nvPr/>
        </p:nvSpPr>
        <p:spPr>
          <a:xfrm>
            <a:off x="843629" y="2774402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DDDD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AED82D-BD9E-7748-ACC0-B0F4327F19E3}"/>
              </a:ext>
            </a:extLst>
          </p:cNvPr>
          <p:cNvSpPr/>
          <p:nvPr/>
        </p:nvSpPr>
        <p:spPr>
          <a:xfrm>
            <a:off x="840441" y="2311961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EEEE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227635-6350-2445-8660-81F07E95B54C}"/>
              </a:ext>
            </a:extLst>
          </p:cNvPr>
          <p:cNvSpPr/>
          <p:nvPr/>
        </p:nvSpPr>
        <p:spPr>
          <a:xfrm>
            <a:off x="838200" y="182562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ADDR of SHELLCODE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209DF86-970E-5C4C-9D99-146A41B144A5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2602849" y="2073681"/>
            <a:ext cx="7079994" cy="160806"/>
          </a:xfrm>
          <a:prstGeom prst="straightConnector1">
            <a:avLst/>
          </a:prstGeom>
          <a:ln w="47625">
            <a:solidFill>
              <a:srgbClr val="000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32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341B1-CFAB-FC48-A8AC-4861B2D35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Cookie: Weaknesses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3B133-11D9-3B4C-A419-A717DDEC3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Random becomes non-random if fork()-ed..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61A20B-3CBB-5E45-AA83-79BE9BA72217}"/>
              </a:ext>
            </a:extLst>
          </p:cNvPr>
          <p:cNvSpPr/>
          <p:nvPr/>
        </p:nvSpPr>
        <p:spPr>
          <a:xfrm>
            <a:off x="8599253" y="3681212"/>
            <a:ext cx="1764649" cy="49611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0x</a:t>
            </a:r>
            <a:r>
              <a:rPr lang="en-US" altLang="ko-KR" dirty="0"/>
              <a:t>83ec5589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783B79-8FD6-5F42-942B-5720F6729EF3}"/>
              </a:ext>
            </a:extLst>
          </p:cNvPr>
          <p:cNvSpPr/>
          <p:nvPr/>
        </p:nvSpPr>
        <p:spPr>
          <a:xfrm>
            <a:off x="8599255" y="4177007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3A19E8-5915-C340-9FB9-C62E684DD962}"/>
              </a:ext>
            </a:extLst>
          </p:cNvPr>
          <p:cNvSpPr/>
          <p:nvPr/>
        </p:nvSpPr>
        <p:spPr>
          <a:xfrm>
            <a:off x="8599256" y="4673749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0D9284-972E-E848-964D-6A197C8088EF}"/>
              </a:ext>
            </a:extLst>
          </p:cNvPr>
          <p:cNvSpPr/>
          <p:nvPr/>
        </p:nvSpPr>
        <p:spPr>
          <a:xfrm>
            <a:off x="8599257" y="5168597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73DAFA3-10FE-CE4A-8933-E4ACB8C50672}"/>
              </a:ext>
            </a:extLst>
          </p:cNvPr>
          <p:cNvSpPr/>
          <p:nvPr/>
        </p:nvSpPr>
        <p:spPr>
          <a:xfrm>
            <a:off x="8599249" y="3184470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SAVED %</a:t>
            </a:r>
            <a:r>
              <a:rPr lang="en-US" dirty="0" err="1"/>
              <a:t>ebp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1E01D4-62B0-9443-925F-CADD6E808BB9}"/>
              </a:ext>
            </a:extLst>
          </p:cNvPr>
          <p:cNvSpPr/>
          <p:nvPr/>
        </p:nvSpPr>
        <p:spPr>
          <a:xfrm>
            <a:off x="8599249" y="2688044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RETURN ADDR</a:t>
            </a:r>
          </a:p>
        </p:txBody>
      </p: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6B588E41-ECE9-C341-9D32-764CC80043A2}"/>
              </a:ext>
            </a:extLst>
          </p:cNvPr>
          <p:cNvCxnSpPr>
            <a:cxnSpLocks/>
            <a:stCxn id="21" idx="1"/>
          </p:cNvCxnSpPr>
          <p:nvPr/>
        </p:nvCxnSpPr>
        <p:spPr>
          <a:xfrm rot="10800000">
            <a:off x="8299127" y="2926079"/>
            <a:ext cx="300772" cy="2480554"/>
          </a:xfrm>
          <a:prstGeom prst="bentConnector2">
            <a:avLst/>
          </a:prstGeom>
          <a:ln w="41275">
            <a:solidFill>
              <a:srgbClr val="000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0E35C87-74D9-7146-8B5E-42D7ADDF9E5E}"/>
              </a:ext>
            </a:extLst>
          </p:cNvPr>
          <p:cNvSpPr txBox="1"/>
          <p:nvPr/>
        </p:nvSpPr>
        <p:spPr>
          <a:xfrm>
            <a:off x="10578113" y="2740754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D87733-473E-9C4B-8221-F017D6D9C0E8}"/>
              </a:ext>
            </a:extLst>
          </p:cNvPr>
          <p:cNvSpPr txBox="1"/>
          <p:nvPr/>
        </p:nvSpPr>
        <p:spPr>
          <a:xfrm>
            <a:off x="10578111" y="3718486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Cookie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E579B00-960A-5C44-9A9C-CA49BB59DE19}"/>
              </a:ext>
            </a:extLst>
          </p:cNvPr>
          <p:cNvSpPr/>
          <p:nvPr/>
        </p:nvSpPr>
        <p:spPr>
          <a:xfrm>
            <a:off x="2088572" y="3681212"/>
            <a:ext cx="1764649" cy="49611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0x</a:t>
            </a:r>
            <a:r>
              <a:rPr lang="en-US" altLang="ko-KR" dirty="0"/>
              <a:t>83ec5589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05E986-C4A2-4945-ACB9-BBC06793E5AD}"/>
              </a:ext>
            </a:extLst>
          </p:cNvPr>
          <p:cNvSpPr/>
          <p:nvPr/>
        </p:nvSpPr>
        <p:spPr>
          <a:xfrm>
            <a:off x="2088574" y="4177007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679E5F2-CDBA-CE43-93AE-B3175058D397}"/>
              </a:ext>
            </a:extLst>
          </p:cNvPr>
          <p:cNvSpPr/>
          <p:nvPr/>
        </p:nvSpPr>
        <p:spPr>
          <a:xfrm>
            <a:off x="2088575" y="4673749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6A0473-A26A-9D46-9F3A-639310F238C3}"/>
              </a:ext>
            </a:extLst>
          </p:cNvPr>
          <p:cNvSpPr/>
          <p:nvPr/>
        </p:nvSpPr>
        <p:spPr>
          <a:xfrm>
            <a:off x="2088576" y="5168597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3745D42-83F9-0A4B-B70D-D05E5474E837}"/>
              </a:ext>
            </a:extLst>
          </p:cNvPr>
          <p:cNvSpPr/>
          <p:nvPr/>
        </p:nvSpPr>
        <p:spPr>
          <a:xfrm>
            <a:off x="2088568" y="3184470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SAVED %</a:t>
            </a:r>
            <a:r>
              <a:rPr lang="en-US" dirty="0" err="1"/>
              <a:t>ebp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7133CDC-0B9B-8C4E-9202-220D2786BFCF}"/>
              </a:ext>
            </a:extLst>
          </p:cNvPr>
          <p:cNvSpPr/>
          <p:nvPr/>
        </p:nvSpPr>
        <p:spPr>
          <a:xfrm>
            <a:off x="2088568" y="2688044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RETURN ADDR</a:t>
            </a:r>
          </a:p>
        </p:txBody>
      </p: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E525F858-9DF4-8546-91EB-EF8AC6A40973}"/>
              </a:ext>
            </a:extLst>
          </p:cNvPr>
          <p:cNvCxnSpPr>
            <a:cxnSpLocks/>
          </p:cNvCxnSpPr>
          <p:nvPr/>
        </p:nvCxnSpPr>
        <p:spPr>
          <a:xfrm rot="10800000">
            <a:off x="1788446" y="2926079"/>
            <a:ext cx="300772" cy="2480554"/>
          </a:xfrm>
          <a:prstGeom prst="bentConnector2">
            <a:avLst/>
          </a:prstGeom>
          <a:ln w="41275">
            <a:solidFill>
              <a:srgbClr val="000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B0BFACA2-C0FB-C04A-98EB-B0F0E334661C}"/>
              </a:ext>
            </a:extLst>
          </p:cNvPr>
          <p:cNvSpPr txBox="1"/>
          <p:nvPr/>
        </p:nvSpPr>
        <p:spPr>
          <a:xfrm>
            <a:off x="4067432" y="2740754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4222C89-9B87-0140-B7CA-E1ECE9684B1A}"/>
              </a:ext>
            </a:extLst>
          </p:cNvPr>
          <p:cNvSpPr txBox="1"/>
          <p:nvPr/>
        </p:nvSpPr>
        <p:spPr>
          <a:xfrm>
            <a:off x="4067430" y="3718486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Cookie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81A379-9226-EF46-AD11-773C76BF17A6}"/>
              </a:ext>
            </a:extLst>
          </p:cNvPr>
          <p:cNvSpPr txBox="1"/>
          <p:nvPr/>
        </p:nvSpPr>
        <p:spPr>
          <a:xfrm>
            <a:off x="5471406" y="3623009"/>
            <a:ext cx="16946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0CFF"/>
                </a:solidFill>
                <a:latin typeface="Courier" pitchFamily="2" charset="0"/>
              </a:rPr>
              <a:t>fork()</a:t>
            </a:r>
            <a:r>
              <a:rPr lang="en-US" sz="3000" b="1" dirty="0">
                <a:solidFill>
                  <a:srgbClr val="000CFF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41145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DDEDA-7954-7347-BB46-504947C75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99644-1F3E-9A4F-974A-3840810D7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Prevent buffer overflow!</a:t>
            </a:r>
          </a:p>
          <a:p>
            <a:pPr lvl="1"/>
            <a:r>
              <a:rPr lang="en-US" dirty="0"/>
              <a:t>A direct defense</a:t>
            </a:r>
          </a:p>
          <a:p>
            <a:pPr lvl="1"/>
            <a:r>
              <a:rPr lang="en-US" dirty="0"/>
              <a:t>Could be accurate but could be slow..</a:t>
            </a:r>
          </a:p>
          <a:p>
            <a:pPr lvl="1"/>
            <a:endParaRPr lang="en-US" dirty="0"/>
          </a:p>
          <a:p>
            <a:r>
              <a:rPr lang="en-US" dirty="0"/>
              <a:t>Make exploit hard!</a:t>
            </a:r>
          </a:p>
          <a:p>
            <a:pPr lvl="1"/>
            <a:r>
              <a:rPr lang="en-US" dirty="0"/>
              <a:t>An indirect defense</a:t>
            </a:r>
          </a:p>
          <a:p>
            <a:pPr lvl="1"/>
            <a:r>
              <a:rPr lang="en-US" dirty="0"/>
              <a:t>Could be inaccurate but could be fast..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653820-B3FB-8449-811A-00195FEE2B0A}"/>
              </a:ext>
            </a:extLst>
          </p:cNvPr>
          <p:cNvSpPr/>
          <p:nvPr/>
        </p:nvSpPr>
        <p:spPr>
          <a:xfrm>
            <a:off x="1100138" y="5043488"/>
            <a:ext cx="6829425" cy="1585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Exploit Mitigation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Stack cookie, DEP, ASLR, etc.</a:t>
            </a:r>
          </a:p>
        </p:txBody>
      </p:sp>
    </p:spTree>
    <p:extLst>
      <p:ext uri="{BB962C8B-B14F-4D97-AF65-F5344CB8AC3E}">
        <p14:creationId xmlns:p14="http://schemas.microsoft.com/office/powerpoint/2010/main" val="118360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DDEDA-7954-7347-BB46-504947C75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99644-1F3E-9A4F-974A-3840810D7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Base and bound check</a:t>
            </a:r>
          </a:p>
          <a:p>
            <a:pPr lvl="1"/>
            <a:r>
              <a:rPr lang="en-US" dirty="0"/>
              <a:t>Prevent buffer overflow!</a:t>
            </a:r>
          </a:p>
          <a:p>
            <a:pPr lvl="1"/>
            <a:r>
              <a:rPr lang="en-US" dirty="0"/>
              <a:t>A direct defense</a:t>
            </a:r>
          </a:p>
          <a:p>
            <a:endParaRPr lang="en-US" dirty="0"/>
          </a:p>
          <a:p>
            <a:r>
              <a:rPr lang="en-US" dirty="0"/>
              <a:t>Stack Cookie</a:t>
            </a:r>
          </a:p>
          <a:p>
            <a:pPr lvl="1"/>
            <a:r>
              <a:rPr lang="en-US" dirty="0"/>
              <a:t>An indirect defense</a:t>
            </a:r>
          </a:p>
          <a:p>
            <a:pPr lvl="1"/>
            <a:r>
              <a:rPr lang="en-US" dirty="0"/>
              <a:t>Prevent overwriting return address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948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AE2D2-298C-6640-AF7C-06E0FF748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Spatial Memory Safety – Base and Bound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180C7-0050-604A-ACE4-D95A6E441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FAT pointer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 *a</a:t>
            </a:r>
          </a:p>
          <a:p>
            <a:pPr lvl="2"/>
            <a:r>
              <a:rPr lang="en-US" dirty="0"/>
              <a:t>char *</a:t>
            </a:r>
            <a:r>
              <a:rPr lang="en-US" dirty="0" err="1"/>
              <a:t>a_base</a:t>
            </a:r>
            <a:r>
              <a:rPr lang="en-US" dirty="0"/>
              <a:t>;</a:t>
            </a:r>
          </a:p>
          <a:p>
            <a:pPr lvl="2"/>
            <a:r>
              <a:rPr lang="en-US" dirty="0"/>
              <a:t>char *</a:t>
            </a:r>
            <a:r>
              <a:rPr lang="en-US" dirty="0" err="1"/>
              <a:t>a_bound</a:t>
            </a:r>
            <a:r>
              <a:rPr lang="en-US" dirty="0"/>
              <a:t>;</a:t>
            </a:r>
          </a:p>
          <a:p>
            <a:pPr lvl="1"/>
            <a:endParaRPr lang="en-US" dirty="0"/>
          </a:p>
          <a:p>
            <a:r>
              <a:rPr lang="en-US" dirty="0"/>
              <a:t>Allocation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 = (char*)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(512)</a:t>
            </a:r>
          </a:p>
          <a:p>
            <a:pPr lvl="2"/>
            <a:r>
              <a:rPr lang="en-US" dirty="0" err="1"/>
              <a:t>a_base</a:t>
            </a:r>
            <a:r>
              <a:rPr lang="en-US" dirty="0"/>
              <a:t> = a;</a:t>
            </a:r>
          </a:p>
          <a:p>
            <a:pPr lvl="2"/>
            <a:r>
              <a:rPr lang="en-US" dirty="0" err="1"/>
              <a:t>a_bound</a:t>
            </a:r>
            <a:r>
              <a:rPr lang="en-US" dirty="0"/>
              <a:t> = a+512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Access must be between [</a:t>
            </a:r>
            <a:r>
              <a:rPr lang="en-US" dirty="0" err="1"/>
              <a:t>a_base</a:t>
            </a:r>
            <a:r>
              <a:rPr lang="en-US" dirty="0"/>
              <a:t>, </a:t>
            </a:r>
            <a:r>
              <a:rPr lang="en-US" dirty="0" err="1"/>
              <a:t>a_bound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a[0], a[1], a[2], …, and a[511] are </a:t>
            </a:r>
            <a:r>
              <a:rPr lang="en-US" b="1" dirty="0">
                <a:solidFill>
                  <a:srgbClr val="000CFF"/>
                </a:solidFill>
              </a:rPr>
              <a:t>OK</a:t>
            </a:r>
          </a:p>
          <a:p>
            <a:pPr lvl="2"/>
            <a:r>
              <a:rPr lang="en-US" dirty="0"/>
              <a:t>a[512] </a:t>
            </a:r>
            <a:r>
              <a:rPr lang="en-US" b="1" dirty="0">
                <a:solidFill>
                  <a:srgbClr val="FF0000"/>
                </a:solidFill>
              </a:rPr>
              <a:t>NOT OK </a:t>
            </a:r>
          </a:p>
          <a:p>
            <a:pPr lvl="2"/>
            <a:r>
              <a:rPr lang="en-US" dirty="0"/>
              <a:t>a[-1]    </a:t>
            </a:r>
            <a:r>
              <a:rPr lang="en-US" b="1" dirty="0">
                <a:solidFill>
                  <a:srgbClr val="FF0000"/>
                </a:solidFill>
              </a:rPr>
              <a:t>NOT OK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54C68A-984F-6546-8F11-11EC46442523}"/>
              </a:ext>
            </a:extLst>
          </p:cNvPr>
          <p:cNvSpPr/>
          <p:nvPr/>
        </p:nvSpPr>
        <p:spPr>
          <a:xfrm>
            <a:off x="5739740" y="1934608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C9BA14-CCB4-D347-ADD9-C33968D1C67C}"/>
              </a:ext>
            </a:extLst>
          </p:cNvPr>
          <p:cNvSpPr/>
          <p:nvPr/>
        </p:nvSpPr>
        <p:spPr>
          <a:xfrm>
            <a:off x="7504389" y="1934609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156DEE-790B-0E4F-A4E5-26C1FBD7589C}"/>
              </a:ext>
            </a:extLst>
          </p:cNvPr>
          <p:cNvSpPr/>
          <p:nvPr/>
        </p:nvSpPr>
        <p:spPr>
          <a:xfrm>
            <a:off x="9269038" y="1934607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B53735B-1422-D04C-A055-A17E80B8A244}"/>
              </a:ext>
            </a:extLst>
          </p:cNvPr>
          <p:cNvCxnSpPr/>
          <p:nvPr/>
        </p:nvCxnSpPr>
        <p:spPr>
          <a:xfrm flipV="1">
            <a:off x="7508383" y="2430718"/>
            <a:ext cx="0" cy="767104"/>
          </a:xfrm>
          <a:prstGeom prst="straightConnector1">
            <a:avLst/>
          </a:prstGeom>
          <a:ln w="31750">
            <a:solidFill>
              <a:srgbClr val="000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DB74C6E-CB33-A645-AC9E-230AD8FDFCD7}"/>
              </a:ext>
            </a:extLst>
          </p:cNvPr>
          <p:cNvCxnSpPr/>
          <p:nvPr/>
        </p:nvCxnSpPr>
        <p:spPr>
          <a:xfrm flipV="1">
            <a:off x="9269038" y="2430718"/>
            <a:ext cx="0" cy="767104"/>
          </a:xfrm>
          <a:prstGeom prst="straightConnector1">
            <a:avLst/>
          </a:prstGeom>
          <a:ln w="31750">
            <a:solidFill>
              <a:srgbClr val="000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B242013-9B48-D74E-AEE6-764558B943BF}"/>
              </a:ext>
            </a:extLst>
          </p:cNvPr>
          <p:cNvSpPr txBox="1"/>
          <p:nvPr/>
        </p:nvSpPr>
        <p:spPr>
          <a:xfrm>
            <a:off x="7191643" y="3306369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41B3B2-8A19-054F-A21B-A7D8B1CC3EE3}"/>
              </a:ext>
            </a:extLst>
          </p:cNvPr>
          <p:cNvSpPr txBox="1"/>
          <p:nvPr/>
        </p:nvSpPr>
        <p:spPr>
          <a:xfrm>
            <a:off x="8924208" y="3315028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Bound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99B01A9-EEF2-C841-853C-84F652278568}"/>
              </a:ext>
            </a:extLst>
          </p:cNvPr>
          <p:cNvCxnSpPr/>
          <p:nvPr/>
        </p:nvCxnSpPr>
        <p:spPr>
          <a:xfrm flipV="1">
            <a:off x="6409499" y="2430718"/>
            <a:ext cx="0" cy="76710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DC95F18-DFE7-2C45-91F6-1C58377A1ED4}"/>
              </a:ext>
            </a:extLst>
          </p:cNvPr>
          <p:cNvCxnSpPr/>
          <p:nvPr/>
        </p:nvCxnSpPr>
        <p:spPr>
          <a:xfrm flipV="1">
            <a:off x="10428046" y="2430718"/>
            <a:ext cx="0" cy="76710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883294C-F47B-F645-A788-0D588D664610}"/>
              </a:ext>
            </a:extLst>
          </p:cNvPr>
          <p:cNvSpPr txBox="1"/>
          <p:nvPr/>
        </p:nvSpPr>
        <p:spPr>
          <a:xfrm>
            <a:off x="6117450" y="3306369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a[-1]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98F4EA-DD0A-1D40-9239-0AD4A449DEFA}"/>
              </a:ext>
            </a:extLst>
          </p:cNvPr>
          <p:cNvSpPr txBox="1"/>
          <p:nvPr/>
        </p:nvSpPr>
        <p:spPr>
          <a:xfrm>
            <a:off x="10112172" y="330237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a[512]</a:t>
            </a:r>
          </a:p>
        </p:txBody>
      </p:sp>
    </p:spTree>
    <p:extLst>
      <p:ext uri="{BB962C8B-B14F-4D97-AF65-F5344CB8AC3E}">
        <p14:creationId xmlns:p14="http://schemas.microsoft.com/office/powerpoint/2010/main" val="101932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AE2D2-298C-6640-AF7C-06E0FF748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and Bound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180C7-0050-604A-ACE4-D95A6E441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Propagation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 *b = a;</a:t>
            </a:r>
          </a:p>
          <a:p>
            <a:pPr lvl="2"/>
            <a:r>
              <a:rPr lang="en-US" dirty="0" err="1"/>
              <a:t>b_base</a:t>
            </a:r>
            <a:r>
              <a:rPr lang="en-US" dirty="0"/>
              <a:t> = </a:t>
            </a:r>
            <a:r>
              <a:rPr lang="en-US" dirty="0" err="1"/>
              <a:t>a_base</a:t>
            </a:r>
            <a:r>
              <a:rPr lang="en-US" dirty="0"/>
              <a:t>;</a:t>
            </a:r>
          </a:p>
          <a:p>
            <a:pPr lvl="2"/>
            <a:r>
              <a:rPr lang="en-US" dirty="0" err="1"/>
              <a:t>b_bound</a:t>
            </a:r>
            <a:r>
              <a:rPr lang="en-US" dirty="0"/>
              <a:t> = </a:t>
            </a:r>
            <a:r>
              <a:rPr lang="en-US" dirty="0" err="1"/>
              <a:t>a_bound</a:t>
            </a:r>
            <a:r>
              <a:rPr lang="en-US" dirty="0"/>
              <a:t>;</a:t>
            </a:r>
          </a:p>
          <a:p>
            <a:pPr lvl="2"/>
            <a:endParaRPr lang="en-US" dirty="0"/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 *c = &amp;b[2];</a:t>
            </a:r>
          </a:p>
          <a:p>
            <a:pPr lvl="2"/>
            <a:r>
              <a:rPr lang="en-US" dirty="0" err="1"/>
              <a:t>c_base</a:t>
            </a:r>
            <a:r>
              <a:rPr lang="en-US" dirty="0"/>
              <a:t> = </a:t>
            </a:r>
            <a:r>
              <a:rPr lang="en-US" dirty="0" err="1"/>
              <a:t>b_base</a:t>
            </a:r>
            <a:r>
              <a:rPr lang="en-US" dirty="0"/>
              <a:t>;</a:t>
            </a:r>
          </a:p>
          <a:p>
            <a:pPr lvl="2"/>
            <a:r>
              <a:rPr lang="en-US" dirty="0" err="1"/>
              <a:t>c_bound</a:t>
            </a:r>
            <a:r>
              <a:rPr lang="en-US" dirty="0"/>
              <a:t> = </a:t>
            </a:r>
            <a:r>
              <a:rPr lang="en-US" dirty="0" err="1"/>
              <a:t>b_bound</a:t>
            </a:r>
            <a:r>
              <a:rPr lang="en-US" dirty="0"/>
              <a:t>;</a:t>
            </a:r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67B350-EB4C-304A-B697-7B80EBA7597D}"/>
              </a:ext>
            </a:extLst>
          </p:cNvPr>
          <p:cNvSpPr/>
          <p:nvPr/>
        </p:nvSpPr>
        <p:spPr>
          <a:xfrm>
            <a:off x="5739740" y="1934608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C3F83D-A646-454D-9DCE-78FEA45435D1}"/>
              </a:ext>
            </a:extLst>
          </p:cNvPr>
          <p:cNvSpPr/>
          <p:nvPr/>
        </p:nvSpPr>
        <p:spPr>
          <a:xfrm>
            <a:off x="7504389" y="1934609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F0B30F-C89A-2F42-B301-B5AF353089BD}"/>
              </a:ext>
            </a:extLst>
          </p:cNvPr>
          <p:cNvSpPr/>
          <p:nvPr/>
        </p:nvSpPr>
        <p:spPr>
          <a:xfrm>
            <a:off x="9269038" y="1934607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4F8C519-8637-A949-9485-9CE09842664F}"/>
              </a:ext>
            </a:extLst>
          </p:cNvPr>
          <p:cNvCxnSpPr/>
          <p:nvPr/>
        </p:nvCxnSpPr>
        <p:spPr>
          <a:xfrm flipV="1">
            <a:off x="7508383" y="2430718"/>
            <a:ext cx="0" cy="767104"/>
          </a:xfrm>
          <a:prstGeom prst="straightConnector1">
            <a:avLst/>
          </a:prstGeom>
          <a:ln w="31750">
            <a:solidFill>
              <a:srgbClr val="000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80E1E4F-F239-EA4B-807A-60C911A74D31}"/>
              </a:ext>
            </a:extLst>
          </p:cNvPr>
          <p:cNvCxnSpPr/>
          <p:nvPr/>
        </p:nvCxnSpPr>
        <p:spPr>
          <a:xfrm flipV="1">
            <a:off x="9269038" y="2430718"/>
            <a:ext cx="0" cy="767104"/>
          </a:xfrm>
          <a:prstGeom prst="straightConnector1">
            <a:avLst/>
          </a:prstGeom>
          <a:ln w="31750">
            <a:solidFill>
              <a:srgbClr val="000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DA6494E-6AAE-7540-890E-8D919440188D}"/>
              </a:ext>
            </a:extLst>
          </p:cNvPr>
          <p:cNvSpPr txBox="1"/>
          <p:nvPr/>
        </p:nvSpPr>
        <p:spPr>
          <a:xfrm>
            <a:off x="7191643" y="3306369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E17F08-A4D1-1442-9CC1-80AF7D58531F}"/>
              </a:ext>
            </a:extLst>
          </p:cNvPr>
          <p:cNvSpPr txBox="1"/>
          <p:nvPr/>
        </p:nvSpPr>
        <p:spPr>
          <a:xfrm>
            <a:off x="8924208" y="3315028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Bound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1A1DCFB-979A-3D48-8070-6D6478D9A19C}"/>
              </a:ext>
            </a:extLst>
          </p:cNvPr>
          <p:cNvCxnSpPr/>
          <p:nvPr/>
        </p:nvCxnSpPr>
        <p:spPr>
          <a:xfrm flipV="1">
            <a:off x="6409499" y="2430718"/>
            <a:ext cx="0" cy="76710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4180A91-D02C-FC44-B13F-AA1DC9598D2F}"/>
              </a:ext>
            </a:extLst>
          </p:cNvPr>
          <p:cNvCxnSpPr/>
          <p:nvPr/>
        </p:nvCxnSpPr>
        <p:spPr>
          <a:xfrm flipV="1">
            <a:off x="10428046" y="2430718"/>
            <a:ext cx="0" cy="76710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C53A319-45F5-304E-99C3-8412DB6A4403}"/>
              </a:ext>
            </a:extLst>
          </p:cNvPr>
          <p:cNvSpPr txBox="1"/>
          <p:nvPr/>
        </p:nvSpPr>
        <p:spPr>
          <a:xfrm>
            <a:off x="6117450" y="3306369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a[-1]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5B369F-A6C6-B449-960F-DD5D67A04260}"/>
              </a:ext>
            </a:extLst>
          </p:cNvPr>
          <p:cNvSpPr txBox="1"/>
          <p:nvPr/>
        </p:nvSpPr>
        <p:spPr>
          <a:xfrm>
            <a:off x="10112172" y="330237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a[512]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960505D-2A86-EA43-A0AF-DFEC86869398}"/>
              </a:ext>
            </a:extLst>
          </p:cNvPr>
          <p:cNvCxnSpPr/>
          <p:nvPr/>
        </p:nvCxnSpPr>
        <p:spPr>
          <a:xfrm>
            <a:off x="7504389" y="1090863"/>
            <a:ext cx="0" cy="734762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5D8AB1D-FCDC-DC4F-BF04-A46042A63A72}"/>
              </a:ext>
            </a:extLst>
          </p:cNvPr>
          <p:cNvCxnSpPr/>
          <p:nvPr/>
        </p:nvCxnSpPr>
        <p:spPr>
          <a:xfrm>
            <a:off x="7817210" y="1098884"/>
            <a:ext cx="0" cy="734762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EB82C2C-FF9F-9544-9F2F-0808561697E7}"/>
              </a:ext>
            </a:extLst>
          </p:cNvPr>
          <p:cNvSpPr txBox="1"/>
          <p:nvPr/>
        </p:nvSpPr>
        <p:spPr>
          <a:xfrm>
            <a:off x="7349539" y="72153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143F31-848E-DD41-8659-B5A610FFDE52}"/>
              </a:ext>
            </a:extLst>
          </p:cNvPr>
          <p:cNvSpPr txBox="1"/>
          <p:nvPr/>
        </p:nvSpPr>
        <p:spPr>
          <a:xfrm>
            <a:off x="7682436" y="72955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8858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AE2D2-298C-6640-AF7C-06E0FF748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and Bound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180C7-0050-604A-ACE4-D95A6E441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Propagation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 *c = &amp;b[2];</a:t>
            </a:r>
          </a:p>
          <a:p>
            <a:pPr lvl="2"/>
            <a:r>
              <a:rPr lang="en-US" dirty="0" err="1"/>
              <a:t>c_base</a:t>
            </a:r>
            <a:r>
              <a:rPr lang="en-US" dirty="0"/>
              <a:t> = </a:t>
            </a:r>
            <a:r>
              <a:rPr lang="en-US" dirty="0" err="1"/>
              <a:t>b_base</a:t>
            </a:r>
            <a:r>
              <a:rPr lang="en-US" dirty="0"/>
              <a:t>;</a:t>
            </a:r>
          </a:p>
          <a:p>
            <a:pPr lvl="2"/>
            <a:r>
              <a:rPr lang="en-US" dirty="0" err="1"/>
              <a:t>c_bound</a:t>
            </a:r>
            <a:r>
              <a:rPr lang="en-US" dirty="0"/>
              <a:t> = </a:t>
            </a:r>
            <a:r>
              <a:rPr lang="en-US" dirty="0" err="1"/>
              <a:t>b_bound</a:t>
            </a:r>
            <a:r>
              <a:rPr lang="en-US" dirty="0"/>
              <a:t>;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c[1] = ‘a’;</a:t>
            </a:r>
          </a:p>
          <a:p>
            <a:pPr lvl="2"/>
            <a:r>
              <a:rPr lang="en-US" dirty="0"/>
              <a:t>c== b+2 == a+2</a:t>
            </a:r>
          </a:p>
          <a:p>
            <a:pPr lvl="2"/>
            <a:r>
              <a:rPr lang="en-US" dirty="0"/>
              <a:t>c+1 == b+3 == a+3</a:t>
            </a:r>
          </a:p>
          <a:p>
            <a:pPr lvl="2"/>
            <a:r>
              <a:rPr lang="en-US" b="1" dirty="0" err="1">
                <a:solidFill>
                  <a:srgbClr val="000CFF"/>
                </a:solidFill>
              </a:rPr>
              <a:t>c_base</a:t>
            </a:r>
            <a:r>
              <a:rPr lang="en-US" b="1" dirty="0"/>
              <a:t> </a:t>
            </a:r>
            <a:r>
              <a:rPr lang="en-US" dirty="0"/>
              <a:t>&lt;= c+1 &amp;&amp; c+1 &lt; </a:t>
            </a:r>
            <a:r>
              <a:rPr lang="en-US" b="1" dirty="0" err="1">
                <a:solidFill>
                  <a:srgbClr val="000CFF"/>
                </a:solidFill>
              </a:rPr>
              <a:t>c_bound</a:t>
            </a:r>
            <a:endParaRPr lang="en-US" b="1" dirty="0">
              <a:solidFill>
                <a:srgbClr val="000CFF"/>
              </a:solidFill>
            </a:endParaRP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c[510] = ‘a’;</a:t>
            </a:r>
          </a:p>
          <a:p>
            <a:pPr lvl="2"/>
            <a:r>
              <a:rPr lang="en-US" dirty="0"/>
              <a:t>c == b+2 == a+2</a:t>
            </a:r>
          </a:p>
          <a:p>
            <a:pPr lvl="2"/>
            <a:r>
              <a:rPr lang="en-US" dirty="0"/>
              <a:t>c+510 == b+510+2 == a+510+2 == a+512</a:t>
            </a:r>
          </a:p>
          <a:p>
            <a:pPr lvl="2"/>
            <a:r>
              <a:rPr lang="en-US" b="1" dirty="0" err="1">
                <a:solidFill>
                  <a:srgbClr val="000CFF"/>
                </a:solidFill>
              </a:rPr>
              <a:t>c_base</a:t>
            </a:r>
            <a:r>
              <a:rPr lang="en-US" b="1" dirty="0">
                <a:solidFill>
                  <a:srgbClr val="000CFF"/>
                </a:solidFill>
              </a:rPr>
              <a:t> </a:t>
            </a:r>
            <a:r>
              <a:rPr lang="en-US" dirty="0"/>
              <a:t>&lt;= c+510 but c+510 &gt;= </a:t>
            </a:r>
            <a:r>
              <a:rPr lang="en-US" b="1" dirty="0" err="1">
                <a:solidFill>
                  <a:srgbClr val="FF0000"/>
                </a:solidFill>
              </a:rPr>
              <a:t>c_bound</a:t>
            </a:r>
            <a:endParaRPr lang="en-US" b="1" dirty="0">
              <a:solidFill>
                <a:srgbClr val="FF0000"/>
              </a:solidFill>
            </a:endParaRP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Disallow write!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67B350-EB4C-304A-B697-7B80EBA7597D}"/>
              </a:ext>
            </a:extLst>
          </p:cNvPr>
          <p:cNvSpPr/>
          <p:nvPr/>
        </p:nvSpPr>
        <p:spPr>
          <a:xfrm>
            <a:off x="5739740" y="1934608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C3F83D-A646-454D-9DCE-78FEA45435D1}"/>
              </a:ext>
            </a:extLst>
          </p:cNvPr>
          <p:cNvSpPr/>
          <p:nvPr/>
        </p:nvSpPr>
        <p:spPr>
          <a:xfrm>
            <a:off x="7504389" y="1934609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F0B30F-C89A-2F42-B301-B5AF353089BD}"/>
              </a:ext>
            </a:extLst>
          </p:cNvPr>
          <p:cNvSpPr/>
          <p:nvPr/>
        </p:nvSpPr>
        <p:spPr>
          <a:xfrm>
            <a:off x="9269038" y="1934607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4F8C519-8637-A949-9485-9CE09842664F}"/>
              </a:ext>
            </a:extLst>
          </p:cNvPr>
          <p:cNvCxnSpPr/>
          <p:nvPr/>
        </p:nvCxnSpPr>
        <p:spPr>
          <a:xfrm flipV="1">
            <a:off x="7508383" y="2430718"/>
            <a:ext cx="0" cy="767104"/>
          </a:xfrm>
          <a:prstGeom prst="straightConnector1">
            <a:avLst/>
          </a:prstGeom>
          <a:ln w="31750">
            <a:solidFill>
              <a:srgbClr val="000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80E1E4F-F239-EA4B-807A-60C911A74D31}"/>
              </a:ext>
            </a:extLst>
          </p:cNvPr>
          <p:cNvCxnSpPr/>
          <p:nvPr/>
        </p:nvCxnSpPr>
        <p:spPr>
          <a:xfrm flipV="1">
            <a:off x="9269038" y="2430718"/>
            <a:ext cx="0" cy="767104"/>
          </a:xfrm>
          <a:prstGeom prst="straightConnector1">
            <a:avLst/>
          </a:prstGeom>
          <a:ln w="31750">
            <a:solidFill>
              <a:srgbClr val="000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DA6494E-6AAE-7540-890E-8D919440188D}"/>
              </a:ext>
            </a:extLst>
          </p:cNvPr>
          <p:cNvSpPr txBox="1"/>
          <p:nvPr/>
        </p:nvSpPr>
        <p:spPr>
          <a:xfrm>
            <a:off x="7191643" y="3306369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E17F08-A4D1-1442-9CC1-80AF7D58531F}"/>
              </a:ext>
            </a:extLst>
          </p:cNvPr>
          <p:cNvSpPr txBox="1"/>
          <p:nvPr/>
        </p:nvSpPr>
        <p:spPr>
          <a:xfrm>
            <a:off x="8924208" y="3315028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Bound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1A1DCFB-979A-3D48-8070-6D6478D9A19C}"/>
              </a:ext>
            </a:extLst>
          </p:cNvPr>
          <p:cNvCxnSpPr/>
          <p:nvPr/>
        </p:nvCxnSpPr>
        <p:spPr>
          <a:xfrm flipV="1">
            <a:off x="6409499" y="2430718"/>
            <a:ext cx="0" cy="76710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4180A91-D02C-FC44-B13F-AA1DC9598D2F}"/>
              </a:ext>
            </a:extLst>
          </p:cNvPr>
          <p:cNvCxnSpPr/>
          <p:nvPr/>
        </p:nvCxnSpPr>
        <p:spPr>
          <a:xfrm flipV="1">
            <a:off x="10428046" y="2430718"/>
            <a:ext cx="0" cy="76710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C53A319-45F5-304E-99C3-8412DB6A4403}"/>
              </a:ext>
            </a:extLst>
          </p:cNvPr>
          <p:cNvSpPr txBox="1"/>
          <p:nvPr/>
        </p:nvSpPr>
        <p:spPr>
          <a:xfrm>
            <a:off x="6117450" y="3306369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a[-1]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5B369F-A6C6-B449-960F-DD5D67A04260}"/>
              </a:ext>
            </a:extLst>
          </p:cNvPr>
          <p:cNvSpPr txBox="1"/>
          <p:nvPr/>
        </p:nvSpPr>
        <p:spPr>
          <a:xfrm>
            <a:off x="10112172" y="330237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a[512]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960505D-2A86-EA43-A0AF-DFEC86869398}"/>
              </a:ext>
            </a:extLst>
          </p:cNvPr>
          <p:cNvCxnSpPr/>
          <p:nvPr/>
        </p:nvCxnSpPr>
        <p:spPr>
          <a:xfrm>
            <a:off x="7504389" y="1090863"/>
            <a:ext cx="0" cy="734762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5D8AB1D-FCDC-DC4F-BF04-A46042A63A72}"/>
              </a:ext>
            </a:extLst>
          </p:cNvPr>
          <p:cNvCxnSpPr/>
          <p:nvPr/>
        </p:nvCxnSpPr>
        <p:spPr>
          <a:xfrm>
            <a:off x="7817210" y="1098884"/>
            <a:ext cx="0" cy="734762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EB82C2C-FF9F-9544-9F2F-0808561697E7}"/>
              </a:ext>
            </a:extLst>
          </p:cNvPr>
          <p:cNvSpPr txBox="1"/>
          <p:nvPr/>
        </p:nvSpPr>
        <p:spPr>
          <a:xfrm>
            <a:off x="7349539" y="72153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143F31-848E-DD41-8659-B5A610FFDE52}"/>
              </a:ext>
            </a:extLst>
          </p:cNvPr>
          <p:cNvSpPr txBox="1"/>
          <p:nvPr/>
        </p:nvSpPr>
        <p:spPr>
          <a:xfrm>
            <a:off x="7682436" y="72955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9070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AE2D2-298C-6640-AF7C-06E0FF748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and Bound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180C7-0050-604A-ACE4-D95A6E441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Buffer?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strcpy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(c, “A”*510)</a:t>
            </a:r>
          </a:p>
          <a:p>
            <a:r>
              <a:rPr lang="en-US" dirty="0"/>
              <a:t>When copying 510</a:t>
            </a:r>
            <a:r>
              <a:rPr lang="en-US" baseline="30000" dirty="0"/>
              <a:t>th</a:t>
            </a:r>
            <a:r>
              <a:rPr lang="en-US" dirty="0"/>
              <a:t> character: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c[510] = ’A’;</a:t>
            </a:r>
          </a:p>
          <a:p>
            <a:pPr lvl="2"/>
            <a:r>
              <a:rPr lang="en-US" dirty="0"/>
              <a:t>c+510 &gt; </a:t>
            </a:r>
            <a:r>
              <a:rPr lang="en-US" dirty="0" err="1"/>
              <a:t>c_bound</a:t>
            </a:r>
            <a:r>
              <a:rPr lang="en-US" dirty="0"/>
              <a:t>  (c+510 == a+512 &gt; bound…)</a:t>
            </a:r>
          </a:p>
          <a:p>
            <a:pPr lvl="2"/>
            <a:r>
              <a:rPr lang="en-US" dirty="0"/>
              <a:t>Detect buffer overrun!</a:t>
            </a:r>
          </a:p>
          <a:p>
            <a:pPr lvl="2"/>
            <a:endParaRPr lang="en-US" dirty="0"/>
          </a:p>
          <a:p>
            <a:r>
              <a:rPr lang="en-US" dirty="0"/>
              <a:t>This is how Java and other languages (e.g., rust) protect buffer overrun</a:t>
            </a:r>
          </a:p>
          <a:p>
            <a:r>
              <a:rPr lang="en-US" dirty="0"/>
              <a:t>Even for </a:t>
            </a:r>
            <a:r>
              <a:rPr lang="en-US" dirty="0">
                <a:latin typeface="Courier" pitchFamily="2" charset="0"/>
              </a:rPr>
              <a:t>std::vector </a:t>
            </a:r>
            <a:r>
              <a:rPr lang="en-US" dirty="0"/>
              <a:t>in C++</a:t>
            </a:r>
          </a:p>
        </p:txBody>
      </p:sp>
    </p:spTree>
    <p:extLst>
      <p:ext uri="{BB962C8B-B14F-4D97-AF65-F5344CB8AC3E}">
        <p14:creationId xmlns:p14="http://schemas.microsoft.com/office/powerpoint/2010/main" val="81143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l">
          <a:defRPr dirty="0" smtClean="0">
            <a:solidFill>
              <a:schemeClr val="tx1"/>
            </a:solidFill>
            <a:latin typeface="+mj-lt"/>
            <a:cs typeface="Courier New" panose="02070309020205020404" pitchFamily="49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7767</TotalTime>
  <Words>1436</Words>
  <Application>Microsoft Macintosh PowerPoint</Application>
  <PresentationFormat>Widescreen</PresentationFormat>
  <Paragraphs>409</Paragraphs>
  <Slides>30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Courier</vt:lpstr>
      <vt:lpstr>Courier New</vt:lpstr>
      <vt:lpstr>Kannada MN</vt:lpstr>
      <vt:lpstr>Office Theme</vt:lpstr>
      <vt:lpstr>Stack protection</vt:lpstr>
      <vt:lpstr>Objectives</vt:lpstr>
      <vt:lpstr>Stack Buffer Overflow + Run Shellcode</vt:lpstr>
      <vt:lpstr>Defense</vt:lpstr>
      <vt:lpstr>Defense</vt:lpstr>
      <vt:lpstr>Spatial Memory Safety – Base and Bound check</vt:lpstr>
      <vt:lpstr>Base and Bound Check</vt:lpstr>
      <vt:lpstr>Base and Bound Check</vt:lpstr>
      <vt:lpstr>Base and Bound Check</vt:lpstr>
      <vt:lpstr>PowerPoint Presentation</vt:lpstr>
      <vt:lpstr>Drawbacks</vt:lpstr>
      <vt:lpstr>PowerPoint Presentation</vt:lpstr>
      <vt:lpstr>Security vs. Performance</vt:lpstr>
      <vt:lpstr>An Economic Defense: Stack Cookie</vt:lpstr>
      <vt:lpstr>Stack Cookie: Attack Example</vt:lpstr>
      <vt:lpstr>PowerPoint Presentation</vt:lpstr>
      <vt:lpstr>Stack Cookie</vt:lpstr>
      <vt:lpstr>Stack Cookie in gcc (ProPolice)</vt:lpstr>
      <vt:lpstr>Stack Cookie: Overhead</vt:lpstr>
      <vt:lpstr>Stack Cookie: Weaknesses</vt:lpstr>
      <vt:lpstr>Stack Cookie: Weaknesses</vt:lpstr>
      <vt:lpstr>Stack Cookie: Weaknesses</vt:lpstr>
      <vt:lpstr>Stack Cookie: Weaknesses</vt:lpstr>
      <vt:lpstr>Stack Cookie: Weaknesses</vt:lpstr>
      <vt:lpstr>Stack Cookie: Weaknesses</vt:lpstr>
      <vt:lpstr>Stack Cookie: Bypassing ProPolice</vt:lpstr>
      <vt:lpstr>Stack Cookie: Bypassing ProPolice</vt:lpstr>
      <vt:lpstr>Stack Cookie: Bypassing ProPolice</vt:lpstr>
      <vt:lpstr>Stack Cookie: Bypassing ProPolice</vt:lpstr>
      <vt:lpstr>Stack Cookie: Weaknesses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Yun, Insu</dc:creator>
  <cp:lastModifiedBy>Yun, Insu</cp:lastModifiedBy>
  <cp:revision>1110</cp:revision>
  <dcterms:created xsi:type="dcterms:W3CDTF">2021-01-11T13:07:34Z</dcterms:created>
  <dcterms:modified xsi:type="dcterms:W3CDTF">2021-01-19T07:53:45Z</dcterms:modified>
</cp:coreProperties>
</file>