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556" r:id="rId4"/>
    <p:sldId id="557" r:id="rId5"/>
    <p:sldId id="559" r:id="rId6"/>
    <p:sldId id="558" r:id="rId7"/>
    <p:sldId id="561" r:id="rId8"/>
    <p:sldId id="562" r:id="rId9"/>
    <p:sldId id="563" r:id="rId10"/>
    <p:sldId id="564" r:id="rId11"/>
    <p:sldId id="565" r:id="rId12"/>
    <p:sldId id="566" r:id="rId13"/>
    <p:sldId id="567" r:id="rId14"/>
    <p:sldId id="569" r:id="rId15"/>
    <p:sldId id="571" r:id="rId16"/>
    <p:sldId id="570" r:id="rId17"/>
    <p:sldId id="572" r:id="rId18"/>
    <p:sldId id="573" r:id="rId19"/>
    <p:sldId id="574" r:id="rId20"/>
    <p:sldId id="575" r:id="rId21"/>
    <p:sldId id="576" r:id="rId22"/>
    <p:sldId id="579" r:id="rId23"/>
    <p:sldId id="58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70"/>
    <p:restoredTop sz="76680"/>
  </p:normalViewPr>
  <p:slideViewPr>
    <p:cSldViewPr snapToGrid="0" snapToObjects="1">
      <p:cViewPr varScale="1">
        <p:scale>
          <a:sx n="96" d="100"/>
          <a:sy n="96" d="100"/>
        </p:scale>
        <p:origin x="82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42159-B4B4-6D46-A3A3-C5B0D3235721}" type="datetimeFigureOut">
              <a:rPr lang="en-US" smtClean="0"/>
              <a:t>1/21/21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5031E-489E-3540-9CC8-8D6E2BB4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5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793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18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8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how to use </a:t>
            </a:r>
            <a:r>
              <a:rPr lang="en-US" dirty="0" err="1"/>
              <a:t>pwntools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frame pointer attack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15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890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29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46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69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80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92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75031E-489E-3540-9CC8-8D6E2BB43D7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38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908A4-5077-A94E-8A4A-A5FAFAA333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2707F6-C9A3-7C44-856C-43BF4A7F09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01172-AA55-0443-9A98-E24838B3D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13B94-0A0A-474B-A0B7-532F9C38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0C582-0F4F-1945-9865-D62A28EC7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9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CA70D-D288-1341-AB6C-F105E7815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EF448C-DFF2-5340-A971-39AD13476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99B4E-F78B-C341-A5BE-B766FEA19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9730E-8A86-B442-8094-5FB3C405B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DFF78-1C71-2141-A411-0E2C586A4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7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E089D2-B6E1-904C-854E-2114BC38D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91E183-1D4F-C54F-8182-B899DFF0A9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FDC0A-4357-B24F-AE7A-3BBAF50B5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263C9-2DB2-B94C-B679-D1FECCD82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B64DE-FCC9-884F-876C-A2DABE278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3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4CFB6-73C9-F24D-B041-FE501ED08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B7C1D-0946-8244-9ABF-2A2392C2A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12754-7EFB-6445-9D14-759C7E57D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97AB6-9512-7A4F-BEDD-16A240C5B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E3B2F-56DA-2848-AC4E-037F3213D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15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D194F-C6B9-7941-9112-C2BD58E67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AC4039-9E4F-4840-8417-593E8396F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59919-5194-E44E-A66B-C9FBADDE3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D5117-D015-E44A-B549-A4F0B484B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F84E3-8E96-2A43-8492-67A582C35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7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39765-E399-9A4F-9E10-B52597757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23D28-0720-4946-AD48-1CEB18CAD4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844643-6D0D-5B4C-B5A2-645E4A9D7C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6C464-C3E8-2047-A0AA-BFC5D680E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8DE584-DE61-544E-A1DE-3C4713E24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CBCB39-B2BE-F542-8A56-137269375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04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B2E64-82AA-114D-AEB0-040BDCEC9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EDC97-1A66-2B42-A41A-F62FF4FC9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BFB55F-6FA8-5D43-BFA6-6FF6635EB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4F2D87-35AD-4C43-AECD-7D973669DA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715C1B-3CA5-4544-9418-58887575DD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574760-9068-F04A-A2B4-F12B603E3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3C89DA-A7CA-754F-AD49-D07FDB8E6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F853DA-F74A-C44D-AD65-26E8C7373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94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5AA8E-2E6D-B14D-9DE8-F46F97101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74ABE6-8CBF-1348-944C-D6333A2BF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2B5093-A345-4C47-BBD5-79C0BFD10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EF04F3-30A5-774C-B6C9-336181819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4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122912-B6AF-4F4A-8DDC-16BC19710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CEA74B-DA41-1D41-978E-655376EC3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770CB9-E044-FB40-9201-D7B7C5941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12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08721-ABB7-2547-AF52-0D5B7B59B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40AF2-6E5D-6A44-B1D0-4B7F8DD01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8AC86-E2D7-EA4F-972E-9C842C38D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F1C7B6-1371-6A40-A0BC-DC1140F5D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6AA3BA-E04F-B847-861F-C7758444C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607DBD-AD54-DB46-9222-64CBED24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6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DA292-2BF0-E641-8E7C-C2FA3F5E8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030287-B2BC-E348-A539-D057D71A65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84BFB0-409D-164A-95B5-3C7879B5B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89943-8471-AB4E-B754-78E261A9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FF44-11BB-CC42-B8BE-F664A7C1C52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6CB5D3-F20B-0845-8373-7DCEBF1AD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35896-5A28-4F45-9936-1914E9C4F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8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CB4564-027A-1741-8344-B850EC53A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B35C2-AE42-394F-A91B-592899340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DCBFA-CEA5-9243-B5FD-811E81CB56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FFF44-11BB-CC42-B8BE-F664A7C1C52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8D8CE-1304-5D43-B2FB-9A02357F6A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582E4-428F-6A42-BACF-2BB33C409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6F1FC-84AA-034C-B246-EAE4A8313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5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C3A9E-E843-3444-A453-51A79699BB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Stack protection #2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AFBA2D-F35D-9341-9E0F-6BCEF52FC3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Insu Yun</a:t>
            </a:r>
          </a:p>
        </p:txBody>
      </p:sp>
    </p:spTree>
    <p:extLst>
      <p:ext uri="{BB962C8B-B14F-4D97-AF65-F5344CB8AC3E}">
        <p14:creationId xmlns:p14="http://schemas.microsoft.com/office/powerpoint/2010/main" val="111738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65675-F01D-3D4A-91FD-7FEBAC84B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GOT (Global Offset Table)</a:t>
            </a: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2AF35965-85C5-7F4A-93DF-1B0CE37347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523"/>
          <a:stretch/>
        </p:blipFill>
        <p:spPr>
          <a:xfrm>
            <a:off x="838200" y="4051862"/>
            <a:ext cx="7928357" cy="1447088"/>
          </a:xfrm>
          <a:prstGeom prst="rect">
            <a:avLst/>
          </a:prstGeom>
        </p:spPr>
      </p:pic>
      <p:pic>
        <p:nvPicPr>
          <p:cNvPr id="9" name="Picture 8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D05C6637-7A3F-9342-B607-57D49398D4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825625"/>
            <a:ext cx="7928357" cy="151264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53D545E-6588-BF43-8364-27FF5AAE596A}"/>
              </a:ext>
            </a:extLst>
          </p:cNvPr>
          <p:cNvSpPr/>
          <p:nvPr/>
        </p:nvSpPr>
        <p:spPr>
          <a:xfrm>
            <a:off x="4522303" y="2845904"/>
            <a:ext cx="2806150" cy="583096"/>
          </a:xfrm>
          <a:prstGeom prst="rect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chemeClr val="tx1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A5D0F6-0395-1340-9D60-7F47C7746D99}"/>
              </a:ext>
            </a:extLst>
          </p:cNvPr>
          <p:cNvSpPr/>
          <p:nvPr/>
        </p:nvSpPr>
        <p:spPr>
          <a:xfrm>
            <a:off x="4522303" y="5054109"/>
            <a:ext cx="2209801" cy="579778"/>
          </a:xfrm>
          <a:prstGeom prst="rect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chemeClr val="tx1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2" name="Rectangular Callout 11">
            <a:extLst>
              <a:ext uri="{FF2B5EF4-FFF2-40B4-BE49-F238E27FC236}">
                <a16:creationId xmlns:a16="http://schemas.microsoft.com/office/drawing/2014/main" id="{0BDDB8B3-F526-BD46-A1F0-A2CA92645B81}"/>
              </a:ext>
            </a:extLst>
          </p:cNvPr>
          <p:cNvSpPr/>
          <p:nvPr/>
        </p:nvSpPr>
        <p:spPr>
          <a:xfrm>
            <a:off x="7440541" y="3633486"/>
            <a:ext cx="2458834" cy="836752"/>
          </a:xfrm>
          <a:prstGeom prst="wedgeRectCallout">
            <a:avLst>
              <a:gd name="adj1" fmla="val -58293"/>
              <a:gd name="adj2" fmla="val 4600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No more lookup again!</a:t>
            </a:r>
          </a:p>
        </p:txBody>
      </p:sp>
    </p:spTree>
    <p:extLst>
      <p:ext uri="{BB962C8B-B14F-4D97-AF65-F5344CB8AC3E}">
        <p14:creationId xmlns:p14="http://schemas.microsoft.com/office/powerpoint/2010/main" val="1840913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756A6-F269-6044-AD96-E741FCB5D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GOT (Global Offset Table)</a:t>
            </a:r>
          </a:p>
        </p:txBody>
      </p:sp>
      <p:pic>
        <p:nvPicPr>
          <p:cNvPr id="8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20CB5D40-956F-DE42-A703-AF34C32AF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2417" y="2866957"/>
            <a:ext cx="5461000" cy="1473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C594061-EFE8-8F4F-92B4-41ADE56D9F30}"/>
              </a:ext>
            </a:extLst>
          </p:cNvPr>
          <p:cNvSpPr txBox="1"/>
          <p:nvPr/>
        </p:nvSpPr>
        <p:spPr>
          <a:xfrm>
            <a:off x="1258956" y="2726394"/>
            <a:ext cx="3355406" cy="1754326"/>
          </a:xfrm>
          <a:prstGeom prst="rect">
            <a:avLst/>
          </a:prstGeom>
          <a:noFill/>
          <a:ln>
            <a:solidFill>
              <a:schemeClr val="dk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pwn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 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 err="1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debug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BA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'./</a:t>
            </a:r>
            <a:r>
              <a:rPr lang="en-US" dirty="0" err="1">
                <a:solidFill>
                  <a:srgbClr val="BA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aaw</a:t>
            </a:r>
            <a:r>
              <a:rPr lang="en-US" dirty="0">
                <a:solidFill>
                  <a:srgbClr val="BA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i="1" dirty="0">
                <a:solidFill>
                  <a:srgbClr val="4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i="1" dirty="0" err="1">
                <a:solidFill>
                  <a:srgbClr val="4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puts@got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err="1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(p32(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0x804a014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err="1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BA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"AAAA"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err="1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interactive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672357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53984-101C-8B4E-8C7A-D249D861A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2. .</a:t>
            </a:r>
            <a:r>
              <a:rPr lang="en-US" dirty="0" err="1"/>
              <a:t>dtors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5D19E-557E-1845-8DCD-6BC555349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check online materials, you might see .</a:t>
            </a:r>
            <a:r>
              <a:rPr lang="en-US" dirty="0" err="1"/>
              <a:t>dtors</a:t>
            </a:r>
            <a:endParaRPr lang="en-US" dirty="0"/>
          </a:p>
          <a:p>
            <a:pPr lvl="1"/>
            <a:r>
              <a:rPr lang="en-US" dirty="0"/>
              <a:t>.</a:t>
            </a:r>
            <a:r>
              <a:rPr lang="en-US" dirty="0" err="1"/>
              <a:t>dtors</a:t>
            </a:r>
            <a:r>
              <a:rPr lang="en-US" dirty="0"/>
              <a:t> is a list of functions that are called after exit()</a:t>
            </a:r>
          </a:p>
          <a:p>
            <a:pPr lvl="1"/>
            <a:r>
              <a:rPr lang="en-US" dirty="0"/>
              <a:t>Overwriting .</a:t>
            </a:r>
            <a:r>
              <a:rPr lang="en-US" dirty="0" err="1"/>
              <a:t>dtors</a:t>
            </a:r>
            <a:r>
              <a:rPr lang="en-US" dirty="0"/>
              <a:t> entry makes you to. control your program counter</a:t>
            </a:r>
          </a:p>
          <a:p>
            <a:pPr lvl="1"/>
            <a:endParaRPr lang="en-US" dirty="0"/>
          </a:p>
          <a:p>
            <a:r>
              <a:rPr lang="en-US" dirty="0"/>
              <a:t>It had been extensively used in exploiting arbitrary write, but it is no longer available</a:t>
            </a:r>
          </a:p>
          <a:p>
            <a:pPr lvl="1"/>
            <a:r>
              <a:rPr lang="en-US" dirty="0"/>
              <a:t>.</a:t>
            </a:r>
            <a:r>
              <a:rPr lang="en-US" dirty="0" err="1"/>
              <a:t>dtors</a:t>
            </a:r>
            <a:r>
              <a:rPr lang="en-US" dirty="0"/>
              <a:t> is replaced with .</a:t>
            </a:r>
            <a:r>
              <a:rPr lang="en-US" dirty="0" err="1"/>
              <a:t>fini_array</a:t>
            </a:r>
            <a:endParaRPr lang="en-US" dirty="0"/>
          </a:p>
          <a:p>
            <a:pPr lvl="1"/>
            <a:r>
              <a:rPr lang="en-US" dirty="0"/>
              <a:t>.</a:t>
            </a:r>
            <a:r>
              <a:rPr lang="en-US" dirty="0" err="1"/>
              <a:t>fini_array</a:t>
            </a:r>
            <a:r>
              <a:rPr lang="en-US" dirty="0"/>
              <a:t> is read-only</a:t>
            </a:r>
          </a:p>
          <a:p>
            <a:pPr lvl="1"/>
            <a:endParaRPr lang="en-US" dirty="0"/>
          </a:p>
          <a:p>
            <a:r>
              <a:rPr lang="en-US" dirty="0"/>
              <a:t>Remember: no .</a:t>
            </a:r>
            <a:r>
              <a:rPr lang="en-US" dirty="0" err="1"/>
              <a:t>dtors</a:t>
            </a:r>
            <a:r>
              <a:rPr lang="en-US" dirty="0"/>
              <a:t> anymore!</a:t>
            </a:r>
          </a:p>
        </p:txBody>
      </p:sp>
    </p:spTree>
    <p:extLst>
      <p:ext uri="{BB962C8B-B14F-4D97-AF65-F5344CB8AC3E}">
        <p14:creationId xmlns:p14="http://schemas.microsoft.com/office/powerpoint/2010/main" val="1964483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DE0F8-1C70-084A-A060-C35B9FF11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C library hooks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BB17F-E94E-D149-9C7F-B7541717C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e.g., __</a:t>
            </a:r>
            <a:r>
              <a:rPr lang="en-US" dirty="0" err="1"/>
              <a:t>malloc_hook</a:t>
            </a:r>
            <a:r>
              <a:rPr lang="en-US" dirty="0"/>
              <a:t>, __</a:t>
            </a:r>
            <a:r>
              <a:rPr lang="en-US" dirty="0" err="1"/>
              <a:t>free_hook</a:t>
            </a:r>
            <a:r>
              <a:rPr lang="en-US" dirty="0"/>
              <a:t>: Called before and after malloc() and free()</a:t>
            </a:r>
          </a:p>
          <a:p>
            <a:pPr lvl="1"/>
            <a:r>
              <a:rPr lang="en-US" dirty="0"/>
              <a:t>__</a:t>
            </a:r>
            <a:r>
              <a:rPr lang="en-US" dirty="0" err="1"/>
              <a:t>malloc_hook</a:t>
            </a:r>
            <a:r>
              <a:rPr lang="en-US" dirty="0"/>
              <a:t>(size)</a:t>
            </a:r>
          </a:p>
          <a:p>
            <a:pPr lvl="1"/>
            <a:r>
              <a:rPr lang="en-US" dirty="0"/>
              <a:t>__</a:t>
            </a:r>
            <a:r>
              <a:rPr lang="en-US" dirty="0" err="1"/>
              <a:t>free_hook</a:t>
            </a:r>
            <a:r>
              <a:rPr lang="en-US" dirty="0"/>
              <a:t>(void*)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1EB07D-ED12-C245-A387-493BEA503F3B}"/>
              </a:ext>
            </a:extLst>
          </p:cNvPr>
          <p:cNvSpPr/>
          <p:nvPr/>
        </p:nvSpPr>
        <p:spPr>
          <a:xfrm>
            <a:off x="5234609" y="2978426"/>
            <a:ext cx="4903304" cy="22528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rgbClr val="B00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>
                <a:solidFill>
                  <a:srgbClr val="B00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B00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intptr_t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value;</a:t>
            </a:r>
          </a:p>
          <a:p>
            <a:r>
              <a:rPr lang="ko-KR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read(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ko-KR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read(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value,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(value));</a:t>
            </a:r>
          </a:p>
          <a:p>
            <a:r>
              <a:rPr lang="ko-KR" alt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value;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puts(</a:t>
            </a:r>
            <a:r>
              <a:rPr lang="en-US" dirty="0">
                <a:solidFill>
                  <a:srgbClr val="B00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”Hello World”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11E8FA9E-BEE1-FF46-BD98-0E7644FA991C}"/>
              </a:ext>
            </a:extLst>
          </p:cNvPr>
          <p:cNvSpPr/>
          <p:nvPr/>
        </p:nvSpPr>
        <p:spPr>
          <a:xfrm>
            <a:off x="1559888" y="4561137"/>
            <a:ext cx="2733816" cy="1283071"/>
          </a:xfrm>
          <a:prstGeom prst="wedgeRectCallout">
            <a:avLst>
              <a:gd name="adj1" fmla="val 83454"/>
              <a:gd name="adj2" fmla="val -5535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Unfortunately, no malloc or free…?</a:t>
            </a:r>
          </a:p>
        </p:txBody>
      </p:sp>
    </p:spTree>
    <p:extLst>
      <p:ext uri="{BB962C8B-B14F-4D97-AF65-F5344CB8AC3E}">
        <p14:creationId xmlns:p14="http://schemas.microsoft.com/office/powerpoint/2010/main" val="180227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2DCA9-566C-2346-9C42-FD67F8436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C library hooks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53E8D-7DB2-CA4D-9611-8C7FE48BC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breakpoint before calling puts &amp; Run</a:t>
            </a:r>
          </a:p>
          <a:p>
            <a:pPr lvl="1"/>
            <a:r>
              <a:rPr lang="en-US" dirty="0"/>
              <a:t>Set breakpoint on malloc()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0843F7D3-CEDE-934C-A78F-EBE16858E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79474"/>
            <a:ext cx="7017510" cy="2592456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78FA287B-A5D8-FE48-94D0-DD54E08A62E4}"/>
              </a:ext>
            </a:extLst>
          </p:cNvPr>
          <p:cNvSpPr/>
          <p:nvPr/>
        </p:nvSpPr>
        <p:spPr>
          <a:xfrm>
            <a:off x="8132966" y="1825625"/>
            <a:ext cx="2839834" cy="1283071"/>
          </a:xfrm>
          <a:prstGeom prst="wedgeRectCallout">
            <a:avLst>
              <a:gd name="adj1" fmla="val -62456"/>
              <a:gd name="adj2" fmla="val 7272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puts() uses malloc!</a:t>
            </a:r>
          </a:p>
          <a:p>
            <a:r>
              <a:rPr lang="en-US" sz="24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(for allocating buffer)</a:t>
            </a:r>
          </a:p>
        </p:txBody>
      </p:sp>
    </p:spTree>
    <p:extLst>
      <p:ext uri="{BB962C8B-B14F-4D97-AF65-F5344CB8AC3E}">
        <p14:creationId xmlns:p14="http://schemas.microsoft.com/office/powerpoint/2010/main" val="1535823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756A6-F269-6044-AD96-E741FCB5D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C library hooks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594061-EFE8-8F4F-92B4-41ADE56D9F30}"/>
              </a:ext>
            </a:extLst>
          </p:cNvPr>
          <p:cNvSpPr txBox="1"/>
          <p:nvPr/>
        </p:nvSpPr>
        <p:spPr>
          <a:xfrm>
            <a:off x="1258956" y="2726394"/>
            <a:ext cx="3493264" cy="1477328"/>
          </a:xfrm>
          <a:prstGeom prst="rect">
            <a:avLst/>
          </a:prstGeom>
          <a:noFill/>
          <a:ln>
            <a:solidFill>
              <a:schemeClr val="dk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pwn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 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 err="1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debug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BA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'./</a:t>
            </a:r>
            <a:r>
              <a:rPr lang="en-US" dirty="0" err="1">
                <a:solidFill>
                  <a:srgbClr val="BA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aaw</a:t>
            </a:r>
            <a:r>
              <a:rPr lang="en-US" dirty="0">
                <a:solidFill>
                  <a:srgbClr val="BA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err="1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(p32(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0xf7f95788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err="1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BA21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"AAAA"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err="1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interactive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B230BE-8702-4D4C-BFB8-D234DF362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054" y="1587085"/>
            <a:ext cx="9108726" cy="891071"/>
          </a:xfrm>
          <a:prstGeom prst="rect">
            <a:avLst/>
          </a:prstGeom>
        </p:spPr>
      </p:pic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44A0FDB9-B8B3-004E-ABAD-F41FD08E00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6232" y="2781715"/>
            <a:ext cx="5245100" cy="24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438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02376-6890-524A-B4ED-5B8C17FAC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__</a:t>
            </a:r>
            <a:r>
              <a:rPr lang="en-US" dirty="0" err="1"/>
              <a:t>atexit</a:t>
            </a:r>
            <a:r>
              <a:rPr lang="en-US" dirty="0"/>
              <a:t>() handlers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4CBC3-8FDE-CF41-8BFB-7981E570C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B00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atexit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B00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function)(</a:t>
            </a:r>
            <a:r>
              <a:rPr lang="en-US" dirty="0">
                <a:solidFill>
                  <a:srgbClr val="B00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Registers the given function to be called at normal process termination, either via exit(3) or via return from the program's main()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How is it implemented?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__</a:t>
            </a:r>
            <a:r>
              <a:rPr lang="en-US" dirty="0" err="1">
                <a:cs typeface="Courier New" panose="02070309020205020404" pitchFamily="49" charset="0"/>
              </a:rPr>
              <a:t>exit_funcs</a:t>
            </a:r>
            <a:r>
              <a:rPr lang="en-US" dirty="0">
                <a:cs typeface="Courier New" panose="02070309020205020404" pitchFamily="49" charset="0"/>
              </a:rPr>
              <a:t>: a linked list of </a:t>
            </a:r>
            <a:r>
              <a:rPr lang="en-US" dirty="0" err="1">
                <a:cs typeface="Courier New" panose="02070309020205020404" pitchFamily="49" charset="0"/>
              </a:rPr>
              <a:t>atexit</a:t>
            </a:r>
            <a:r>
              <a:rPr lang="en-US" dirty="0">
                <a:cs typeface="Courier New" panose="02070309020205020404" pitchFamily="49" charset="0"/>
              </a:rPr>
              <a:t> handlers</a:t>
            </a:r>
          </a:p>
          <a:p>
            <a:pPr lvl="1"/>
            <a:r>
              <a:rPr lang="en-US" dirty="0" err="1">
                <a:cs typeface="Courier New" panose="02070309020205020404" pitchFamily="49" charset="0"/>
              </a:rPr>
              <a:t>atexit</a:t>
            </a:r>
            <a:r>
              <a:rPr lang="en-US" dirty="0">
                <a:cs typeface="Courier New" panose="02070309020205020404" pitchFamily="49" charset="0"/>
              </a:rPr>
              <a:t> handler (struct </a:t>
            </a:r>
            <a:r>
              <a:rPr lang="en-US" dirty="0" err="1">
                <a:cs typeface="Courier New" panose="02070309020205020404" pitchFamily="49" charset="0"/>
              </a:rPr>
              <a:t>exit_function</a:t>
            </a:r>
            <a:r>
              <a:rPr lang="en-US" dirty="0">
                <a:cs typeface="Courier New" panose="02070309020205020404" pitchFamily="49" charset="0"/>
              </a:rPr>
              <a:t>) contains a function pointer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If we can corrupt it, then we can call this function after program terminates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36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CDB26-0EE0-C049-BD08-8923DA6D9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__</a:t>
            </a:r>
            <a:r>
              <a:rPr lang="en-US" dirty="0" err="1"/>
              <a:t>atexit</a:t>
            </a:r>
            <a:r>
              <a:rPr lang="en-US" dirty="0"/>
              <a:t>() handlers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AF0BECB-1B49-D745-933B-CF2C6C9F1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PTR_MANGLE: Mitigation for __</a:t>
            </a:r>
            <a:r>
              <a:rPr lang="en-US" dirty="0" err="1"/>
              <a:t>atexit</a:t>
            </a:r>
            <a:r>
              <a:rPr lang="en-US" dirty="0"/>
              <a:t>() handlers</a:t>
            </a:r>
          </a:p>
          <a:p>
            <a:pPr lvl="1"/>
            <a:r>
              <a:rPr lang="en-US" dirty="0"/>
              <a:t>Same mechanism has been applied for __</a:t>
            </a:r>
            <a:r>
              <a:rPr lang="en-US" dirty="0" err="1"/>
              <a:t>malloc_hook</a:t>
            </a:r>
            <a:r>
              <a:rPr lang="en-US" dirty="0"/>
              <a:t>() and __</a:t>
            </a:r>
            <a:r>
              <a:rPr lang="en-US" dirty="0" err="1"/>
              <a:t>free_hook</a:t>
            </a:r>
            <a:r>
              <a:rPr lang="en-US" dirty="0"/>
              <a:t>() in the recent  </a:t>
            </a:r>
            <a:r>
              <a:rPr lang="en-US" dirty="0" err="1"/>
              <a:t>libc</a:t>
            </a:r>
            <a:r>
              <a:rPr lang="en-US" dirty="0"/>
              <a:t> (but not ours)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Idea: Using a random secret, modify a pointer</a:t>
            </a:r>
          </a:p>
          <a:p>
            <a:pPr lvl="1"/>
            <a:r>
              <a:rPr lang="en-US" dirty="0"/>
              <a:t>Without leaking the secret, the pointer cannot be changeable</a:t>
            </a:r>
          </a:p>
          <a:p>
            <a:pPr lvl="1"/>
            <a:r>
              <a:rPr lang="en-US" dirty="0"/>
              <a:t>If you have a more powerful primitive (e.g., arbitrary read), you can exploit it</a:t>
            </a: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FACFF293-C63C-3B42-8C50-954C521DEAF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002"/>
          <a:stretch/>
        </p:blipFill>
        <p:spPr>
          <a:xfrm>
            <a:off x="1274141" y="3056799"/>
            <a:ext cx="8928100" cy="1250157"/>
          </a:xfrm>
          <a:prstGeom prst="rect">
            <a:avLst/>
          </a:prstGeom>
        </p:spPr>
      </p:pic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A7AA7B2D-AF65-D64E-9FA1-363204E28B3C}"/>
              </a:ext>
            </a:extLst>
          </p:cNvPr>
          <p:cNvSpPr/>
          <p:nvPr/>
        </p:nvSpPr>
        <p:spPr>
          <a:xfrm>
            <a:off x="8949907" y="2983670"/>
            <a:ext cx="2839834" cy="1283071"/>
          </a:xfrm>
          <a:prstGeom prst="wedgeRectCallout">
            <a:avLst>
              <a:gd name="adj1" fmla="val -63389"/>
              <a:gd name="adj2" fmla="val -2230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Q: Why do we need rotation? </a:t>
            </a:r>
          </a:p>
        </p:txBody>
      </p:sp>
    </p:spTree>
    <p:extLst>
      <p:ext uri="{BB962C8B-B14F-4D97-AF65-F5344CB8AC3E}">
        <p14:creationId xmlns:p14="http://schemas.microsoft.com/office/powerpoint/2010/main" val="316618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D4291-8853-4D43-A273-BDC25CA9E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Function 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AB8FB-1FF5-BE4B-BD4F-AFFAF9002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programs contain function pointers</a:t>
            </a:r>
          </a:p>
          <a:p>
            <a:endParaRPr lang="en-US" dirty="0"/>
          </a:p>
          <a:p>
            <a:r>
              <a:rPr lang="en-US" dirty="0"/>
              <a:t>If you can corrupt this, then it is sufficient to control your pc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One of the example FILE* structure (e.g., </a:t>
            </a:r>
            <a:r>
              <a:rPr lang="en-US" dirty="0" err="1"/>
              <a:t>fopen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It contains virtual function table for supporting polymorphism</a:t>
            </a:r>
          </a:p>
          <a:p>
            <a:pPr lvl="1"/>
            <a:r>
              <a:rPr lang="en-US" dirty="0"/>
              <a:t>FILE* is more complex than you can imagine</a:t>
            </a:r>
          </a:p>
          <a:p>
            <a:pPr lvl="1"/>
            <a:r>
              <a:rPr lang="en-US" dirty="0"/>
              <a:t>e.g., FSOP: File structure oriented programming</a:t>
            </a:r>
          </a:p>
          <a:p>
            <a:pPr lvl="2"/>
            <a:r>
              <a:rPr lang="en-US" dirty="0"/>
              <a:t>Play with FILE Structure Yet Another Binary Exploitation Technique in HITB2018</a:t>
            </a:r>
          </a:p>
        </p:txBody>
      </p:sp>
    </p:spTree>
    <p:extLst>
      <p:ext uri="{BB962C8B-B14F-4D97-AF65-F5344CB8AC3E}">
        <p14:creationId xmlns:p14="http://schemas.microsoft.com/office/powerpoint/2010/main" val="3164540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DB2D-39A0-B24B-83A0-01169A134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Economic Defense: Stack Cookie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74FB7-01DE-D641-BE8E-FC682831F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defense specific to </a:t>
            </a:r>
            <a:r>
              <a:rPr lang="en-US" b="1" i="1" dirty="0"/>
              <a:t>sequential</a:t>
            </a:r>
            <a:r>
              <a:rPr lang="en-US" dirty="0"/>
              <a:t> stack overflow</a:t>
            </a:r>
          </a:p>
          <a:p>
            <a:endParaRPr lang="en-US" dirty="0"/>
          </a:p>
          <a:p>
            <a:r>
              <a:rPr lang="en-US" dirty="0"/>
              <a:t>On a function call</a:t>
            </a:r>
          </a:p>
          <a:p>
            <a:pPr lvl="1"/>
            <a:r>
              <a:rPr lang="en-US" dirty="0"/>
              <a:t>cookie = </a:t>
            </a:r>
            <a:r>
              <a:rPr lang="en-US" dirty="0" err="1"/>
              <a:t>some_random_value</a:t>
            </a:r>
            <a:endParaRPr lang="en-US" dirty="0"/>
          </a:p>
          <a:p>
            <a:endParaRPr lang="en-US" dirty="0"/>
          </a:p>
          <a:p>
            <a:r>
              <a:rPr lang="en-US" dirty="0"/>
              <a:t>Before the function returns</a:t>
            </a:r>
          </a:p>
          <a:p>
            <a:pPr lvl="1"/>
            <a:r>
              <a:rPr lang="en-US" dirty="0"/>
              <a:t>if(cookie != </a:t>
            </a:r>
            <a:r>
              <a:rPr lang="en-US" dirty="0" err="1"/>
              <a:t>some_random_value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/>
              <a:t>printf</a:t>
            </a:r>
            <a:r>
              <a:rPr lang="en-US" dirty="0"/>
              <a:t>(“Your stack is smashed\n”);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07F001-EE05-F848-BADD-4C7F1ABF3F59}"/>
              </a:ext>
            </a:extLst>
          </p:cNvPr>
          <p:cNvSpPr/>
          <p:nvPr/>
        </p:nvSpPr>
        <p:spPr>
          <a:xfrm>
            <a:off x="9268305" y="3424212"/>
            <a:ext cx="1764649" cy="49611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COOKIE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1BE835-F2BC-D640-8593-EBE7DA05C986}"/>
              </a:ext>
            </a:extLst>
          </p:cNvPr>
          <p:cNvSpPr/>
          <p:nvPr/>
        </p:nvSpPr>
        <p:spPr>
          <a:xfrm>
            <a:off x="9268307" y="3920007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519A89-4745-6442-B318-9D636CF2E911}"/>
              </a:ext>
            </a:extLst>
          </p:cNvPr>
          <p:cNvSpPr/>
          <p:nvPr/>
        </p:nvSpPr>
        <p:spPr>
          <a:xfrm>
            <a:off x="9268308" y="4416749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1E2199-3106-8345-8CB0-E2C509AFE6D2}"/>
              </a:ext>
            </a:extLst>
          </p:cNvPr>
          <p:cNvSpPr/>
          <p:nvPr/>
        </p:nvSpPr>
        <p:spPr>
          <a:xfrm>
            <a:off x="9268309" y="4911597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5B45B-8C6D-484E-A0C1-A32012FD51AF}"/>
              </a:ext>
            </a:extLst>
          </p:cNvPr>
          <p:cNvSpPr/>
          <p:nvPr/>
        </p:nvSpPr>
        <p:spPr>
          <a:xfrm>
            <a:off x="9268301" y="2927470"/>
            <a:ext cx="176464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SAVED %</a:t>
            </a:r>
            <a:r>
              <a:rPr lang="en-US" dirty="0" err="1"/>
              <a:t>ebp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EA5D5A-91B6-8A43-80E9-ECDBB675319A}"/>
              </a:ext>
            </a:extLst>
          </p:cNvPr>
          <p:cNvSpPr/>
          <p:nvPr/>
        </p:nvSpPr>
        <p:spPr>
          <a:xfrm>
            <a:off x="9268301" y="2431044"/>
            <a:ext cx="176464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 ADDR</a:t>
            </a:r>
          </a:p>
        </p:txBody>
      </p:sp>
      <p:cxnSp>
        <p:nvCxnSpPr>
          <p:cNvPr id="14" name="Elbow Connector 13">
            <a:extLst>
              <a:ext uri="{FF2B5EF4-FFF2-40B4-BE49-F238E27FC236}">
                <a16:creationId xmlns:a16="http://schemas.microsoft.com/office/drawing/2014/main" id="{6BD8818A-FECD-754F-97F1-33ECEBC39E10}"/>
              </a:ext>
            </a:extLst>
          </p:cNvPr>
          <p:cNvCxnSpPr>
            <a:stCxn id="8" idx="1"/>
          </p:cNvCxnSpPr>
          <p:nvPr/>
        </p:nvCxnSpPr>
        <p:spPr>
          <a:xfrm rot="10800000">
            <a:off x="8967537" y="2679099"/>
            <a:ext cx="300772" cy="2480554"/>
          </a:xfrm>
          <a:prstGeom prst="bentConnector2">
            <a:avLst/>
          </a:prstGeom>
          <a:ln w="41275">
            <a:solidFill>
              <a:srgbClr val="000C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E904B85E-09EA-7B4C-B947-CD1AF1BDA452}"/>
              </a:ext>
            </a:extLst>
          </p:cNvPr>
          <p:cNvSpPr/>
          <p:nvPr/>
        </p:nvSpPr>
        <p:spPr>
          <a:xfrm>
            <a:off x="1736034" y="5037530"/>
            <a:ext cx="4359965" cy="49611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chemeClr val="tx1"/>
              </a:solidFill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958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F0606-DA1B-FA48-9CDB-C9309A241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5E3CB-EA68-D143-B815-1F7380262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how to exploit arbitrary write</a:t>
            </a:r>
          </a:p>
          <a:p>
            <a:endParaRPr lang="en-US" dirty="0"/>
          </a:p>
          <a:p>
            <a:r>
              <a:rPr lang="en-US"/>
              <a:t>Understand other </a:t>
            </a:r>
            <a:r>
              <a:rPr lang="en-US" dirty="0"/>
              <a:t>issues in stack canary</a:t>
            </a:r>
          </a:p>
          <a:p>
            <a:endParaRPr lang="en-US" dirty="0"/>
          </a:p>
          <a:p>
            <a:r>
              <a:rPr lang="en-US" dirty="0"/>
              <a:t>Understand shadow stack</a:t>
            </a:r>
          </a:p>
        </p:txBody>
      </p:sp>
    </p:spTree>
    <p:extLst>
      <p:ext uri="{BB962C8B-B14F-4D97-AF65-F5344CB8AC3E}">
        <p14:creationId xmlns:p14="http://schemas.microsoft.com/office/powerpoint/2010/main" val="2625316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61EA-D602-8B4B-A0F1-D22D60F7C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Notify your buffer overflow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6F990-840E-024F-8920-F9D77BA98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Ubuntu 18.04 (My machine)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In Ubuntu 16.04 (Our server)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Why does this change happen??</a:t>
            </a:r>
          </a:p>
          <a:p>
            <a:pPr lvl="1"/>
            <a:endParaRPr lang="en-US" dirty="0"/>
          </a:p>
        </p:txBody>
      </p:sp>
      <p:pic>
        <p:nvPicPr>
          <p:cNvPr id="4" name="Picture 3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08BF44ED-AB3A-324C-8E0A-BE73DA6C0C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915"/>
          <a:stretch/>
        </p:blipFill>
        <p:spPr>
          <a:xfrm>
            <a:off x="838200" y="2394778"/>
            <a:ext cx="10188253" cy="5604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B7D9CD-BDFD-2D47-81CC-5C0E399AC6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6435" b="39250"/>
          <a:stretch/>
        </p:blipFill>
        <p:spPr>
          <a:xfrm>
            <a:off x="749624" y="4002157"/>
            <a:ext cx="10692752" cy="4638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2E89179-2E89-0648-A47B-1D4BE64B6973}"/>
              </a:ext>
            </a:extLst>
          </p:cNvPr>
          <p:cNvSpPr/>
          <p:nvPr/>
        </p:nvSpPr>
        <p:spPr>
          <a:xfrm>
            <a:off x="6830161" y="2426950"/>
            <a:ext cx="1836761" cy="49611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chemeClr val="tx1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74E2879-9ADA-2845-B5F5-283BAE5FEAE4}"/>
              </a:ext>
            </a:extLst>
          </p:cNvPr>
          <p:cNvSpPr/>
          <p:nvPr/>
        </p:nvSpPr>
        <p:spPr>
          <a:xfrm>
            <a:off x="7300613" y="4001295"/>
            <a:ext cx="1233787" cy="46468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chemeClr val="tx1"/>
              </a:solidFill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293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EED1B-BE0D-1B44-BB26-0B59FB59F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 carefully when you design a mitigation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DBE5E-E634-AA40-9D54-3603E101F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4387"/>
            <a:ext cx="10515600" cy="3752576"/>
          </a:xfrm>
        </p:spPr>
        <p:txBody>
          <a:bodyPr/>
          <a:lstStyle/>
          <a:p>
            <a:r>
              <a:rPr lang="en-US" dirty="0"/>
              <a:t>Q: Can this file name be corrupted?</a:t>
            </a:r>
          </a:p>
          <a:p>
            <a:pPr lvl="1"/>
            <a:r>
              <a:rPr lang="en-US" dirty="0"/>
              <a:t>A: Yes it can. It is stored in stack!</a:t>
            </a:r>
          </a:p>
          <a:p>
            <a:endParaRPr lang="en-US" dirty="0"/>
          </a:p>
          <a:p>
            <a:r>
              <a:rPr lang="en-US" dirty="0"/>
              <a:t>Q: If it can, what’s the consequence?</a:t>
            </a:r>
          </a:p>
          <a:p>
            <a:pPr lvl="1"/>
            <a:r>
              <a:rPr lang="en-US" dirty="0"/>
              <a:t>A: You can read a content of arbitrary memory (i.e., arbitrary read)</a:t>
            </a:r>
          </a:p>
          <a:p>
            <a:pPr lvl="1"/>
            <a:r>
              <a:rPr lang="en-US" dirty="0"/>
              <a:t>So, with stack overflow, you can still get arbitrary read</a:t>
            </a:r>
          </a:p>
          <a:p>
            <a:pPr lvl="1"/>
            <a:endParaRPr lang="en-US" dirty="0"/>
          </a:p>
          <a:p>
            <a:r>
              <a:rPr lang="en-US" dirty="0"/>
              <a:t>So, it is patched now!  (CVE-2010-3192)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512E83-2373-9E42-BE2F-7745DAB5EE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435" b="39250"/>
          <a:stretch/>
        </p:blipFill>
        <p:spPr>
          <a:xfrm>
            <a:off x="749624" y="1825625"/>
            <a:ext cx="10692752" cy="46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11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9D2D2-CF77-9E41-B740-90AA6CDB1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Alterative stack protection: Shadow 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DD4E7-CE60-9F42-B3D1-806F8DE57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3900" y="1825625"/>
            <a:ext cx="42799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+ Not vulnerable to information disclosure</a:t>
            </a:r>
          </a:p>
          <a:p>
            <a:pPr marL="0" indent="0">
              <a:buNone/>
            </a:pPr>
            <a:r>
              <a:rPr lang="en-US" dirty="0"/>
              <a:t>+ More secure with additional protection for shadow stack</a:t>
            </a:r>
          </a:p>
          <a:p>
            <a:pPr marL="0" indent="0">
              <a:buNone/>
            </a:pPr>
            <a:r>
              <a:rPr lang="en-US" dirty="0"/>
              <a:t>- Performance overhead</a:t>
            </a:r>
          </a:p>
          <a:p>
            <a:pPr marL="0" indent="0">
              <a:buNone/>
            </a:pPr>
            <a:r>
              <a:rPr lang="en-US" dirty="0"/>
              <a:t>- Backward compatibility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E3586AE2-808E-EA43-AF30-E6DD3A4BDC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758157"/>
            <a:ext cx="5986715" cy="3901729"/>
          </a:xfrm>
          <a:prstGeom prst="rect">
            <a:avLst/>
          </a:prstGeom>
        </p:spPr>
      </p:pic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152F4674-9382-4645-9417-A6D8B8236B8C}"/>
              </a:ext>
            </a:extLst>
          </p:cNvPr>
          <p:cNvSpPr txBox="1">
            <a:spLocks/>
          </p:cNvSpPr>
          <p:nvPr/>
        </p:nvSpPr>
        <p:spPr>
          <a:xfrm>
            <a:off x="838200" y="5592417"/>
            <a:ext cx="10515600" cy="5845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Ref: The Performance Cost of Shadow Stacks and Stack Canaries, AsiaCCS15</a:t>
            </a:r>
          </a:p>
        </p:txBody>
      </p:sp>
    </p:spTree>
    <p:extLst>
      <p:ext uri="{BB962C8B-B14F-4D97-AF65-F5344CB8AC3E}">
        <p14:creationId xmlns:p14="http://schemas.microsoft.com/office/powerpoint/2010/main" val="146703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B4EAE-DD98-B74C-ACAC-CBAC497E5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Trying to adopt shadow 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812E4-C793-7748-BB29-E6EE8C0C1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9121"/>
            <a:ext cx="10515600" cy="4351338"/>
          </a:xfrm>
        </p:spPr>
        <p:txBody>
          <a:bodyPr/>
          <a:lstStyle/>
          <a:p>
            <a:r>
              <a:rPr lang="en-US" dirty="0"/>
              <a:t>Intel designed a new set of instructions with Control-flow Enforcement Technology (CET)</a:t>
            </a:r>
          </a:p>
          <a:p>
            <a:pPr lvl="1"/>
            <a:r>
              <a:rPr lang="en-US" dirty="0"/>
              <a:t>CALL/RET will copy its return address into shadow stack</a:t>
            </a:r>
          </a:p>
          <a:p>
            <a:pPr lvl="1"/>
            <a:r>
              <a:rPr lang="en-US" dirty="0"/>
              <a:t>If a return address does not match with its shadow, then exception!</a:t>
            </a:r>
          </a:p>
          <a:p>
            <a:endParaRPr lang="en-US" dirty="0"/>
          </a:p>
          <a:p>
            <a:r>
              <a:rPr lang="en-US" dirty="0"/>
              <a:t>Microsoft adopted CET from Windows 10 (20H1)</a:t>
            </a:r>
          </a:p>
          <a:p>
            <a:r>
              <a:rPr lang="en-US" dirty="0"/>
              <a:t>Linux CET patch (2020. 12. 09)</a:t>
            </a:r>
          </a:p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24980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DB2D-39A0-B24B-83A0-01169A134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Economic Defense: Stack Cookie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74FB7-01DE-D641-BE8E-FC682831F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defense specific to </a:t>
            </a:r>
            <a:r>
              <a:rPr lang="en-US" b="1" i="1" dirty="0"/>
              <a:t>sequential</a:t>
            </a:r>
            <a:r>
              <a:rPr lang="en-US" dirty="0"/>
              <a:t> stack overflow</a:t>
            </a:r>
          </a:p>
          <a:p>
            <a:endParaRPr lang="en-US" dirty="0"/>
          </a:p>
          <a:p>
            <a:r>
              <a:rPr lang="en-US" dirty="0"/>
              <a:t>On a function call</a:t>
            </a:r>
          </a:p>
          <a:p>
            <a:pPr lvl="1"/>
            <a:r>
              <a:rPr lang="en-US" dirty="0"/>
              <a:t>cookie = </a:t>
            </a:r>
            <a:r>
              <a:rPr lang="en-US" dirty="0" err="1"/>
              <a:t>some_random_value</a:t>
            </a:r>
            <a:endParaRPr lang="en-US" dirty="0"/>
          </a:p>
          <a:p>
            <a:endParaRPr lang="en-US" dirty="0"/>
          </a:p>
          <a:p>
            <a:r>
              <a:rPr lang="en-US" dirty="0"/>
              <a:t>Before the function returns</a:t>
            </a:r>
          </a:p>
          <a:p>
            <a:pPr lvl="1"/>
            <a:r>
              <a:rPr lang="en-US" dirty="0"/>
              <a:t>if(cookie != </a:t>
            </a:r>
            <a:r>
              <a:rPr lang="en-US" dirty="0" err="1"/>
              <a:t>some_random_value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/>
              <a:t>printf</a:t>
            </a:r>
            <a:r>
              <a:rPr lang="en-US" dirty="0"/>
              <a:t>(“Your stack is smashed\n”);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07F001-EE05-F848-BADD-4C7F1ABF3F59}"/>
              </a:ext>
            </a:extLst>
          </p:cNvPr>
          <p:cNvSpPr/>
          <p:nvPr/>
        </p:nvSpPr>
        <p:spPr>
          <a:xfrm>
            <a:off x="9268305" y="3424212"/>
            <a:ext cx="1764649" cy="49611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COOKIE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1BE835-F2BC-D640-8593-EBE7DA05C986}"/>
              </a:ext>
            </a:extLst>
          </p:cNvPr>
          <p:cNvSpPr/>
          <p:nvPr/>
        </p:nvSpPr>
        <p:spPr>
          <a:xfrm>
            <a:off x="9268307" y="3920007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519A89-4745-6442-B318-9D636CF2E911}"/>
              </a:ext>
            </a:extLst>
          </p:cNvPr>
          <p:cNvSpPr/>
          <p:nvPr/>
        </p:nvSpPr>
        <p:spPr>
          <a:xfrm>
            <a:off x="9268308" y="4416749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1E2199-3106-8345-8CB0-E2C509AFE6D2}"/>
              </a:ext>
            </a:extLst>
          </p:cNvPr>
          <p:cNvSpPr/>
          <p:nvPr/>
        </p:nvSpPr>
        <p:spPr>
          <a:xfrm>
            <a:off x="9268309" y="4911597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5B45B-8C6D-484E-A0C1-A32012FD51AF}"/>
              </a:ext>
            </a:extLst>
          </p:cNvPr>
          <p:cNvSpPr/>
          <p:nvPr/>
        </p:nvSpPr>
        <p:spPr>
          <a:xfrm>
            <a:off x="9268301" y="2927470"/>
            <a:ext cx="176464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SAVED %</a:t>
            </a:r>
            <a:r>
              <a:rPr lang="en-US" dirty="0" err="1"/>
              <a:t>ebp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EA5D5A-91B6-8A43-80E9-ECDBB675319A}"/>
              </a:ext>
            </a:extLst>
          </p:cNvPr>
          <p:cNvSpPr/>
          <p:nvPr/>
        </p:nvSpPr>
        <p:spPr>
          <a:xfrm>
            <a:off x="9268301" y="2431044"/>
            <a:ext cx="176464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 ADDR</a:t>
            </a:r>
          </a:p>
        </p:txBody>
      </p:sp>
      <p:cxnSp>
        <p:nvCxnSpPr>
          <p:cNvPr id="14" name="Elbow Connector 13">
            <a:extLst>
              <a:ext uri="{FF2B5EF4-FFF2-40B4-BE49-F238E27FC236}">
                <a16:creationId xmlns:a16="http://schemas.microsoft.com/office/drawing/2014/main" id="{6BD8818A-FECD-754F-97F1-33ECEBC39E10}"/>
              </a:ext>
            </a:extLst>
          </p:cNvPr>
          <p:cNvCxnSpPr>
            <a:stCxn id="8" idx="1"/>
          </p:cNvCxnSpPr>
          <p:nvPr/>
        </p:nvCxnSpPr>
        <p:spPr>
          <a:xfrm rot="10800000">
            <a:off x="8967537" y="2679099"/>
            <a:ext cx="300772" cy="2480554"/>
          </a:xfrm>
          <a:prstGeom prst="bentConnector2">
            <a:avLst/>
          </a:prstGeom>
          <a:ln w="41275">
            <a:solidFill>
              <a:srgbClr val="000C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71DAFD60-B8A9-8B44-8087-1FBEB4ED4C1C}"/>
              </a:ext>
            </a:extLst>
          </p:cNvPr>
          <p:cNvSpPr/>
          <p:nvPr/>
        </p:nvSpPr>
        <p:spPr>
          <a:xfrm>
            <a:off x="4121426" y="1690688"/>
            <a:ext cx="3843130" cy="74035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chemeClr val="tx1"/>
              </a:solidFill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253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13B03-D399-8548-9BEB-DC3154E2F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arbitrary 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E9C9E-F764-6745-876D-501CC0AFB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you exploit a vulnerability that allows you to write arbitrary  memory with arbitrary content?</a:t>
            </a:r>
          </a:p>
          <a:p>
            <a:pPr lvl="1"/>
            <a:r>
              <a:rPr lang="en-US" dirty="0"/>
              <a:t>i.e., arbitrary write</a:t>
            </a:r>
          </a:p>
          <a:p>
            <a:pPr lvl="1"/>
            <a:r>
              <a:rPr lang="en-US" dirty="0"/>
              <a:t>One of the most powerful exploit primitives that we can have</a:t>
            </a:r>
          </a:p>
          <a:p>
            <a:pPr lvl="1"/>
            <a:endParaRPr lang="en-US" dirty="0"/>
          </a:p>
          <a:p>
            <a:r>
              <a:rPr lang="en-US" dirty="0"/>
              <a:t>One way would be writing a return address as usual</a:t>
            </a:r>
          </a:p>
          <a:p>
            <a:pPr lvl="1"/>
            <a:r>
              <a:rPr lang="en-US" dirty="0">
                <a:sym typeface="Wingdings" pitchFamily="2" charset="2"/>
              </a:rPr>
              <a:t>Your exploit is not reliable (i.e., hard to reproduce)</a:t>
            </a:r>
          </a:p>
          <a:p>
            <a:pPr lvl="1"/>
            <a:r>
              <a:rPr lang="en-US" dirty="0">
                <a:sym typeface="Wingdings" pitchFamily="2" charset="2"/>
              </a:rPr>
              <a:t>A return address is not stable; it depends on your file name, environment variables, arguments,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676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00620-73F9-FC49-97DC-F1A16A50C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79BD3-09B3-2048-AB97-C332F3709204}"/>
              </a:ext>
            </a:extLst>
          </p:cNvPr>
          <p:cNvSpPr/>
          <p:nvPr/>
        </p:nvSpPr>
        <p:spPr>
          <a:xfrm>
            <a:off x="3299792" y="2302565"/>
            <a:ext cx="4903304" cy="22528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rgbClr val="B00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>
                <a:solidFill>
                  <a:srgbClr val="B00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rgbClr val="B00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intptr_t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value;</a:t>
            </a:r>
          </a:p>
          <a:p>
            <a:r>
              <a:rPr lang="ko-KR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read(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ko-KR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read(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value,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(value));</a:t>
            </a:r>
          </a:p>
          <a:p>
            <a:r>
              <a:rPr lang="ko-KR" alt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value;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puts(</a:t>
            </a:r>
            <a:r>
              <a:rPr lang="en-US" dirty="0">
                <a:solidFill>
                  <a:srgbClr val="B00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”Hello World”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5149875E-BD6F-3445-8345-074137FA27F0}"/>
              </a:ext>
            </a:extLst>
          </p:cNvPr>
          <p:cNvSpPr/>
          <p:nvPr/>
        </p:nvSpPr>
        <p:spPr>
          <a:xfrm>
            <a:off x="8017565" y="1027906"/>
            <a:ext cx="2912165" cy="1079190"/>
          </a:xfrm>
          <a:prstGeom prst="wedgeRectCallout">
            <a:avLst>
              <a:gd name="adj1" fmla="val -64519"/>
              <a:gd name="adj2" fmla="val 10302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US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How can we change </a:t>
            </a:r>
            <a:r>
              <a:rPr lang="en-US" dirty="0" err="1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eip</a:t>
            </a:r>
            <a:r>
              <a:rPr lang="en-US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= 0x41414141?</a:t>
            </a:r>
          </a:p>
        </p:txBody>
      </p:sp>
    </p:spTree>
    <p:extLst>
      <p:ext uri="{BB962C8B-B14F-4D97-AF65-F5344CB8AC3E}">
        <p14:creationId xmlns:p14="http://schemas.microsoft.com/office/powerpoint/2010/main" val="16486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0A77C-889B-054C-897E-60FE464A1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GOT (Global Offset Table)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E1C8DD1-30B9-694F-8FA2-198CD5E3F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Procedure Linkage Table (PLT)</a:t>
            </a:r>
          </a:p>
          <a:p>
            <a:pPr lvl="1"/>
            <a:r>
              <a:rPr lang="en-US" dirty="0"/>
              <a:t>Stubs used to load dynamically linked functions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8" name="Picture 7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8CC89A96-E824-ED4D-B118-BAC57D08DF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021655"/>
            <a:ext cx="8628010" cy="14249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09726EA-9953-A649-8F80-71790A1C6F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075434"/>
            <a:ext cx="9227870" cy="7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594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28806-A6A8-1441-8CEE-268A54C0C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GOT (Global Offset Table)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850C3-3B12-EA4D-8294-3876F8B9D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PLT stub calls a function in its GOT entry</a:t>
            </a:r>
          </a:p>
        </p:txBody>
      </p:sp>
      <p:pic>
        <p:nvPicPr>
          <p:cNvPr id="4" name="Picture 3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EE5ABA14-838A-0643-BF61-40F2B3785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2449752"/>
            <a:ext cx="7928357" cy="151264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E3B2308-BCE2-EB40-B62A-6AF103B16B2B}"/>
              </a:ext>
            </a:extLst>
          </p:cNvPr>
          <p:cNvSpPr/>
          <p:nvPr/>
        </p:nvSpPr>
        <p:spPr>
          <a:xfrm>
            <a:off x="838199" y="3538330"/>
            <a:ext cx="1533940" cy="530087"/>
          </a:xfrm>
          <a:prstGeom prst="rect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chemeClr val="tx1"/>
              </a:solidFill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C40BFF-CDCA-ED4B-8450-50EBFF49E6FE}"/>
              </a:ext>
            </a:extLst>
          </p:cNvPr>
          <p:cNvSpPr/>
          <p:nvPr/>
        </p:nvSpPr>
        <p:spPr>
          <a:xfrm>
            <a:off x="4562059" y="3485321"/>
            <a:ext cx="2806150" cy="583096"/>
          </a:xfrm>
          <a:prstGeom prst="rect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chemeClr val="tx1"/>
              </a:solidFill>
              <a:latin typeface="+mj-lt"/>
              <a:cs typeface="Courier New" panose="02070309020205020404" pitchFamily="49" charset="0"/>
            </a:endParaRPr>
          </a:p>
        </p:txBody>
      </p:sp>
      <p:pic>
        <p:nvPicPr>
          <p:cNvPr id="7" name="Picture 6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09EFD54E-FF4C-7B44-A253-D7C3F3FD8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4444501"/>
            <a:ext cx="8628010" cy="1424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160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A4D64-76FC-6140-A08C-6C14C92ED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GOT (Global Offset Table)</a:t>
            </a:r>
          </a:p>
        </p:txBody>
      </p:sp>
      <p:pic>
        <p:nvPicPr>
          <p:cNvPr id="14" name="Content Placeholder 10">
            <a:extLst>
              <a:ext uri="{FF2B5EF4-FFF2-40B4-BE49-F238E27FC236}">
                <a16:creationId xmlns:a16="http://schemas.microsoft.com/office/drawing/2014/main" id="{3316E367-A41C-4B48-9DE9-1973F143F6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963" y="1825624"/>
            <a:ext cx="8156984" cy="930827"/>
          </a:xfrm>
          <a:prstGeom prst="rect">
            <a:avLst/>
          </a:prstGeom>
        </p:spPr>
      </p:pic>
      <p:pic>
        <p:nvPicPr>
          <p:cNvPr id="19" name="Content Placeholder 15">
            <a:extLst>
              <a:ext uri="{FF2B5EF4-FFF2-40B4-BE49-F238E27FC236}">
                <a16:creationId xmlns:a16="http://schemas.microsoft.com/office/drawing/2014/main" id="{7E6EE0E5-B0E8-D645-B1B4-00BC20A67E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2962" y="3328194"/>
            <a:ext cx="8291519" cy="2343736"/>
          </a:xfrm>
          <a:prstGeom prst="rect">
            <a:avLst/>
          </a:prstGeom>
        </p:spPr>
      </p:pic>
      <p:sp>
        <p:nvSpPr>
          <p:cNvPr id="20" name="Rectangular Callout 19">
            <a:extLst>
              <a:ext uri="{FF2B5EF4-FFF2-40B4-BE49-F238E27FC236}">
                <a16:creationId xmlns:a16="http://schemas.microsoft.com/office/drawing/2014/main" id="{9D7208A6-00AA-F541-BF38-B8889274851E}"/>
              </a:ext>
            </a:extLst>
          </p:cNvPr>
          <p:cNvSpPr/>
          <p:nvPr/>
        </p:nvSpPr>
        <p:spPr>
          <a:xfrm>
            <a:off x="5764140" y="3059387"/>
            <a:ext cx="3405807" cy="836752"/>
          </a:xfrm>
          <a:prstGeom prst="wedgeRectCallout">
            <a:avLst>
              <a:gd name="adj1" fmla="val -58293"/>
              <a:gd name="adj2" fmla="val 4600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US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struct </a:t>
            </a:r>
            <a:r>
              <a:rPr lang="en-US" dirty="0" err="1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link_map</a:t>
            </a:r>
            <a:r>
              <a:rPr lang="en-US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*: A data structure for shared objects</a:t>
            </a:r>
          </a:p>
        </p:txBody>
      </p:sp>
      <p:sp>
        <p:nvSpPr>
          <p:cNvPr id="21" name="Rectangular Callout 20">
            <a:extLst>
              <a:ext uri="{FF2B5EF4-FFF2-40B4-BE49-F238E27FC236}">
                <a16:creationId xmlns:a16="http://schemas.microsoft.com/office/drawing/2014/main" id="{66EFEDE7-D118-7346-BC5A-ED7F63328F06}"/>
              </a:ext>
            </a:extLst>
          </p:cNvPr>
          <p:cNvSpPr/>
          <p:nvPr/>
        </p:nvSpPr>
        <p:spPr>
          <a:xfrm>
            <a:off x="6512888" y="4365658"/>
            <a:ext cx="4512921" cy="836752"/>
          </a:xfrm>
          <a:prstGeom prst="wedgeRectCallout">
            <a:avLst>
              <a:gd name="adj1" fmla="val -58293"/>
              <a:gd name="adj2" fmla="val 4600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_</a:t>
            </a:r>
            <a:r>
              <a:rPr lang="en-US" dirty="0" err="1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dl_runtime_resolve</a:t>
            </a:r>
            <a:r>
              <a:rPr lang="en-US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link_map</a:t>
            </a:r>
            <a:r>
              <a:rPr lang="en-US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*, offset): </a:t>
            </a:r>
          </a:p>
          <a:p>
            <a:r>
              <a:rPr lang="en-US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Lazily loads a function address based on offset</a:t>
            </a:r>
          </a:p>
        </p:txBody>
      </p:sp>
    </p:spTree>
    <p:extLst>
      <p:ext uri="{BB962C8B-B14F-4D97-AF65-F5344CB8AC3E}">
        <p14:creationId xmlns:p14="http://schemas.microsoft.com/office/powerpoint/2010/main" val="195979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97E29-B971-F547-8B6A-61B81495B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GOT (Global Offset Table)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78479-DAAF-3842-B63F-5028CB2E7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41505"/>
            <a:ext cx="10515600" cy="2635457"/>
          </a:xfrm>
        </p:spPr>
        <p:txBody>
          <a:bodyPr/>
          <a:lstStyle/>
          <a:p>
            <a:r>
              <a:rPr lang="en-US" dirty="0"/>
              <a:t>__</a:t>
            </a:r>
            <a:r>
              <a:rPr lang="en-US" dirty="0" err="1"/>
              <a:t>dl_runtime_resolve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According to offset, get a function name in an ELF binary (e.g., puts)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Based on the function name, get its address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Update GOT with the address and call the function </a:t>
            </a:r>
          </a:p>
          <a:p>
            <a:pPr lvl="1"/>
            <a:r>
              <a:rPr lang="en-US" dirty="0"/>
              <a:t>This mechanism also can be used in attack: </a:t>
            </a:r>
            <a:r>
              <a:rPr lang="en-US" dirty="0" err="1"/>
              <a:t>return_to_dl</a:t>
            </a:r>
            <a:r>
              <a:rPr lang="en-US" dirty="0"/>
              <a:t> attack</a:t>
            </a:r>
          </a:p>
        </p:txBody>
      </p:sp>
      <p:pic>
        <p:nvPicPr>
          <p:cNvPr id="4" name="Picture 3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5FFD2D54-4A4D-8E48-BC49-970A458D77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25625"/>
            <a:ext cx="8628010" cy="142498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450FC7C-75F1-8B44-AC76-BD9F8C2F98BE}"/>
              </a:ext>
            </a:extLst>
          </p:cNvPr>
          <p:cNvSpPr/>
          <p:nvPr/>
        </p:nvSpPr>
        <p:spPr>
          <a:xfrm>
            <a:off x="5152205" y="2491409"/>
            <a:ext cx="1884699" cy="384313"/>
          </a:xfrm>
          <a:prstGeom prst="rect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chemeClr val="tx1"/>
              </a:solidFill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143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l">
          <a:defRPr dirty="0" smtClean="0">
            <a:solidFill>
              <a:schemeClr val="tx1"/>
            </a:solidFill>
            <a:latin typeface="+mj-lt"/>
            <a:cs typeface="Courier New" panose="02070309020205020404" pitchFamily="49" charset="0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txDef>
      <a:spPr>
        <a:noFill/>
      </a:spPr>
      <a:bodyPr wrap="none" rtlCol="0">
        <a:spAutoFit/>
      </a:bodyPr>
      <a:lstStyle>
        <a:defPPr algn="l">
          <a:defRPr dirty="0" smtClean="0"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8080</TotalTime>
  <Words>1183</Words>
  <Application>Microsoft Macintosh PowerPoint</Application>
  <PresentationFormat>Widescreen</PresentationFormat>
  <Paragraphs>189</Paragraphs>
  <Slides>23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Office Theme</vt:lpstr>
      <vt:lpstr>Stack protection #2</vt:lpstr>
      <vt:lpstr>Objectives</vt:lpstr>
      <vt:lpstr>An Economic Defense: Stack Cookie</vt:lpstr>
      <vt:lpstr>Exploiting arbitrary write</vt:lpstr>
      <vt:lpstr>Example</vt:lpstr>
      <vt:lpstr>1. GOT (Global Offset Table)</vt:lpstr>
      <vt:lpstr>1. GOT (Global Offset Table)</vt:lpstr>
      <vt:lpstr>1. GOT (Global Offset Table)</vt:lpstr>
      <vt:lpstr>1. GOT (Global Offset Table)</vt:lpstr>
      <vt:lpstr>1. GOT (Global Offset Table)</vt:lpstr>
      <vt:lpstr>1. GOT (Global Offset Table)</vt:lpstr>
      <vt:lpstr>2. .dtors?</vt:lpstr>
      <vt:lpstr>3. C library hooks</vt:lpstr>
      <vt:lpstr>3. C library hooks</vt:lpstr>
      <vt:lpstr>3. C library hooks</vt:lpstr>
      <vt:lpstr>4. __atexit() handlers</vt:lpstr>
      <vt:lpstr>4. __atexit() handlers</vt:lpstr>
      <vt:lpstr>5. Function pointers</vt:lpstr>
      <vt:lpstr>An Economic Defense: Stack Cookie</vt:lpstr>
      <vt:lpstr>Notify your buffer overflow</vt:lpstr>
      <vt:lpstr>Think carefully when you design a mitigation</vt:lpstr>
      <vt:lpstr>Alterative stack protection: Shadow stack</vt:lpstr>
      <vt:lpstr>Trying to adopt shadow stack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Yun, Insu</dc:creator>
  <cp:lastModifiedBy>Yun, Insu</cp:lastModifiedBy>
  <cp:revision>1207</cp:revision>
  <dcterms:created xsi:type="dcterms:W3CDTF">2021-01-11T13:07:34Z</dcterms:created>
  <dcterms:modified xsi:type="dcterms:W3CDTF">2021-01-21T09:33:31Z</dcterms:modified>
</cp:coreProperties>
</file>