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482" r:id="rId4"/>
    <p:sldId id="527" r:id="rId5"/>
    <p:sldId id="528" r:id="rId6"/>
    <p:sldId id="529" r:id="rId7"/>
    <p:sldId id="550" r:id="rId8"/>
    <p:sldId id="577" r:id="rId9"/>
    <p:sldId id="578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58" r:id="rId25"/>
    <p:sldId id="565" r:id="rId26"/>
    <p:sldId id="566" r:id="rId27"/>
    <p:sldId id="559" r:id="rId28"/>
    <p:sldId id="568" r:id="rId29"/>
    <p:sldId id="551" r:id="rId30"/>
    <p:sldId id="569" r:id="rId31"/>
    <p:sldId id="560" r:id="rId32"/>
    <p:sldId id="570" r:id="rId33"/>
    <p:sldId id="571" r:id="rId34"/>
    <p:sldId id="572" r:id="rId35"/>
    <p:sldId id="573" r:id="rId36"/>
    <p:sldId id="575" r:id="rId37"/>
    <p:sldId id="579" r:id="rId38"/>
    <p:sldId id="563" r:id="rId39"/>
    <p:sldId id="580" r:id="rId40"/>
    <p:sldId id="581" r:id="rId41"/>
    <p:sldId id="5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6"/>
    <p:restoredTop sz="76653"/>
  </p:normalViewPr>
  <p:slideViewPr>
    <p:cSldViewPr snapToGrid="0" snapToObjects="1">
      <p:cViewPr varScale="1">
        <p:scale>
          <a:sx n="95" d="100"/>
          <a:sy n="95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6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8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 to use </a:t>
            </a:r>
            <a:r>
              <a:rPr lang="en-US" dirty="0" err="1"/>
              <a:t>pwntools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frame pointer attack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DEP/ASLR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Non-executable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most of programs built with non-executable stack</a:t>
            </a:r>
          </a:p>
          <a:p>
            <a:pPr lvl="1"/>
            <a:r>
              <a:rPr lang="en-US" dirty="0"/>
              <a:t>We compile a program without `-z </a:t>
            </a:r>
            <a:r>
              <a:rPr lang="en-US" dirty="0" err="1"/>
              <a:t>execstack</a:t>
            </a:r>
            <a:r>
              <a:rPr lang="en-US" dirty="0"/>
              <a:t>`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Then, how to run a shell?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system(“/bin/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pPr lvl="1"/>
            <a:r>
              <a:rPr lang="en-US" dirty="0"/>
              <a:t>What if the program does not have such code?</a:t>
            </a:r>
          </a:p>
          <a:p>
            <a:endParaRPr lang="en-US" dirty="0"/>
          </a:p>
          <a:p>
            <a:r>
              <a:rPr lang="en-US" dirty="0"/>
              <a:t>Library: Return to </a:t>
            </a:r>
            <a:r>
              <a:rPr lang="en-US" dirty="0" err="1"/>
              <a:t>Libc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Linked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build a program, you use functions from library</a:t>
            </a:r>
          </a:p>
          <a:p>
            <a:pPr lvl="1"/>
            <a:r>
              <a:rPr lang="en-US" dirty="0" err="1">
                <a:latin typeface="Courier" pitchFamily="2" charset="0"/>
              </a:rPr>
              <a:t>printf</a:t>
            </a:r>
            <a:r>
              <a:rPr lang="en-US" dirty="0">
                <a:latin typeface="Courier" pitchFamily="2" charset="0"/>
              </a:rPr>
              <a:t>(), </a:t>
            </a:r>
            <a:r>
              <a:rPr lang="en-US" dirty="0" err="1">
                <a:latin typeface="Courier" pitchFamily="2" charset="0"/>
              </a:rPr>
              <a:t>scanf</a:t>
            </a:r>
            <a:r>
              <a:rPr lang="en-US" dirty="0">
                <a:latin typeface="Courier" pitchFamily="2" charset="0"/>
              </a:rPr>
              <a:t>(), read(), write(), system(), </a:t>
            </a:r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Q: Where does that function reside?</a:t>
            </a:r>
          </a:p>
          <a:p>
            <a:pPr lvl="1"/>
            <a:r>
              <a:rPr lang="en-US" dirty="0"/>
              <a:t>1) In the program</a:t>
            </a:r>
          </a:p>
          <a:p>
            <a:pPr lvl="1"/>
            <a:r>
              <a:rPr lang="en-US" dirty="0"/>
              <a:t>2) In #include &lt;</a:t>
            </a:r>
            <a:r>
              <a:rPr lang="en-US" dirty="0" err="1"/>
              <a:t>stdio.h</a:t>
            </a:r>
            <a:r>
              <a:rPr lang="en-US" dirty="0"/>
              <a:t>&gt;, the header file</a:t>
            </a:r>
          </a:p>
          <a:p>
            <a:pPr lvl="1"/>
            <a:r>
              <a:rPr lang="en-US" dirty="0"/>
              <a:t>3) Somewhere in the process’s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93A4F-BB40-9C46-BE5D-1025615FF19B}"/>
              </a:ext>
            </a:extLst>
          </p:cNvPr>
          <p:cNvSpPr/>
          <p:nvPr/>
        </p:nvSpPr>
        <p:spPr>
          <a:xfrm>
            <a:off x="1300840" y="4353947"/>
            <a:ext cx="8822874" cy="413996"/>
          </a:xfrm>
          <a:prstGeom prst="rect">
            <a:avLst/>
          </a:prstGeom>
          <a:noFill/>
          <a:ln w="5080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7540-B857-7B42-835A-520ADC5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Program is Loaded…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355E-7CF9-5642-857F-662ACCBC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execve</a:t>
            </a:r>
            <a:r>
              <a:rPr lang="en-US" dirty="0"/>
              <a:t>(target, …, …)</a:t>
            </a:r>
          </a:p>
          <a:p>
            <a:pPr lvl="1"/>
            <a:r>
              <a:rPr lang="en-US" dirty="0"/>
              <a:t>Load the target ELF file first</a:t>
            </a:r>
          </a:p>
          <a:p>
            <a:pPr lvl="1"/>
            <a:r>
              <a:rPr lang="en-US" dirty="0"/>
              <a:t>Load required libraries for the target ELF (header contains the list)</a:t>
            </a:r>
          </a:p>
          <a:p>
            <a:pPr lvl="1"/>
            <a:r>
              <a:rPr lang="en-US" dirty="0"/>
              <a:t>Build stack, heap and other memory</a:t>
            </a:r>
          </a:p>
          <a:p>
            <a:pPr lvl="1"/>
            <a:r>
              <a:rPr lang="en-US" dirty="0"/>
              <a:t>Run!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411FA-B0E8-254E-B490-67050D4E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5410200"/>
            <a:ext cx="7797800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A04DC-2AFB-5041-83D9-C3BA40819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176"/>
            <a:ext cx="12192000" cy="44344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C18122-CF8F-1B41-B3A3-34F9A95E9775}"/>
              </a:ext>
            </a:extLst>
          </p:cNvPr>
          <p:cNvSpPr/>
          <p:nvPr/>
        </p:nvSpPr>
        <p:spPr>
          <a:xfrm>
            <a:off x="0" y="4220936"/>
            <a:ext cx="12192000" cy="604156"/>
          </a:xfrm>
          <a:prstGeom prst="rect">
            <a:avLst/>
          </a:prstGeom>
          <a:noFill/>
          <a:ln w="5080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Linked Library: </a:t>
            </a:r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0A156-EFE5-A14E-9AA2-426BEF29C9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The most of programs written in C will be linked with </a:t>
            </a:r>
            <a:r>
              <a:rPr lang="en-US" dirty="0" err="1">
                <a:latin typeface="+mj-lt"/>
              </a:rPr>
              <a:t>libc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Contains essential functionalities!</a:t>
            </a:r>
          </a:p>
          <a:p>
            <a:pPr lvl="1"/>
            <a:r>
              <a:rPr lang="en-US" dirty="0" err="1">
                <a:latin typeface="+mj-lt"/>
              </a:rPr>
              <a:t>execve</a:t>
            </a:r>
            <a:r>
              <a:rPr lang="en-US" dirty="0">
                <a:latin typeface="+mj-lt"/>
              </a:rPr>
              <a:t>(), system(), open(), read(), write(), etc.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But where our system() is?</a:t>
            </a:r>
          </a:p>
          <a:p>
            <a:pPr lvl="1"/>
            <a:r>
              <a:rPr lang="en-US" dirty="0">
                <a:latin typeface="+mj-lt"/>
              </a:rPr>
              <a:t>Let’s check with </a:t>
            </a:r>
            <a:r>
              <a:rPr lang="en-US" dirty="0" err="1">
                <a:latin typeface="+mj-lt"/>
              </a:rPr>
              <a:t>gdb</a:t>
            </a:r>
            <a:r>
              <a:rPr lang="en-US" dirty="0">
                <a:latin typeface="+mj-lt"/>
              </a:rPr>
              <a:t>!</a:t>
            </a: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C6914-62C0-664E-97D0-E1DF980B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874" y="0"/>
            <a:ext cx="204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libc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0A156-EFE5-A14E-9AA2-426BEF29C9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GDB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Why?</a:t>
            </a:r>
          </a:p>
          <a:p>
            <a:pPr lvl="1"/>
            <a:r>
              <a:rPr lang="en-US" dirty="0">
                <a:latin typeface="+mj-lt"/>
              </a:rPr>
              <a:t>You should run the program to see linked libraries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46F23-4ED3-D744-87A3-7E250543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566194"/>
            <a:ext cx="12052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877-F177-EC48-819F-820E8BB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libc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3497-1A73-E04A-BA3C-3C53A161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0A156-EFE5-A14E-9AA2-426BEF29C94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GDB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EE53F-FC30-B94D-B596-192B019B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65" y="3790043"/>
            <a:ext cx="8826500" cy="184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63F145-C1C1-374E-9E49-6BA2D62D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65" y="2647043"/>
            <a:ext cx="4013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EBCF-DE7A-A14A-B90E-D3353422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Overflow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E0FC-64CD-5344-90BF-5F601532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 know where system() is!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“A” * 0x80 + “BBBB” + “\x40\x19\xe4\xf7”</a:t>
            </a:r>
          </a:p>
          <a:p>
            <a:pPr lvl="1"/>
            <a:r>
              <a:rPr lang="en-US" dirty="0"/>
              <a:t>This will run system()</a:t>
            </a:r>
          </a:p>
          <a:p>
            <a:pPr lvl="1"/>
            <a:r>
              <a:rPr lang="en-US" dirty="0"/>
              <a:t>But how to run </a:t>
            </a:r>
            <a:r>
              <a:rPr lang="en-US" dirty="0">
                <a:latin typeface="Courier" pitchFamily="2" charset="0"/>
              </a:rPr>
              <a:t>system(“/bin/</a:t>
            </a:r>
            <a:r>
              <a:rPr lang="en-US" dirty="0" err="1">
                <a:latin typeface="Courier" pitchFamily="2" charset="0"/>
              </a:rPr>
              <a:t>sh</a:t>
            </a:r>
            <a:r>
              <a:rPr lang="en-US" dirty="0">
                <a:latin typeface="Courier" pitchFamily="2" charset="0"/>
              </a:rPr>
              <a:t>”) </a:t>
            </a:r>
            <a:r>
              <a:rPr lang="en-US" dirty="0"/>
              <a:t>or </a:t>
            </a:r>
            <a:r>
              <a:rPr lang="en-US" dirty="0">
                <a:latin typeface="Courier" pitchFamily="2" charset="0"/>
              </a:rPr>
              <a:t>system(“a”)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29E50-8A4E-184D-AA33-2DBF9114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72" y="2344965"/>
            <a:ext cx="8826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and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 dirty="0"/>
              <a:t>Arguments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ebp</a:t>
            </a:r>
            <a:r>
              <a:rPr lang="en-US" dirty="0"/>
              <a:t> + 0x8] is the 1</a:t>
            </a:r>
            <a:r>
              <a:rPr lang="en-US" baseline="30000" dirty="0"/>
              <a:t>st</a:t>
            </a:r>
            <a:r>
              <a:rPr lang="en-US" dirty="0"/>
              <a:t> argument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ebp</a:t>
            </a:r>
            <a:r>
              <a:rPr lang="en-US" dirty="0"/>
              <a:t> + 0xc] is the 2</a:t>
            </a:r>
            <a:r>
              <a:rPr lang="en-US" baseline="30000" dirty="0"/>
              <a:t>nd</a:t>
            </a:r>
            <a:r>
              <a:rPr lang="en-US" dirty="0"/>
              <a:t> argument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What if we call system() by changing RET?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81305" y="336528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</p:spTree>
    <p:extLst>
      <p:ext uri="{BB962C8B-B14F-4D97-AF65-F5344CB8AC3E}">
        <p14:creationId xmlns:p14="http://schemas.microsoft.com/office/powerpoint/2010/main" val="342300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and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 dirty="0"/>
              <a:t>Overflow</a:t>
            </a:r>
          </a:p>
          <a:p>
            <a:r>
              <a:rPr lang="en-US" dirty="0"/>
              <a:t>Leave</a:t>
            </a:r>
          </a:p>
          <a:p>
            <a:pPr lvl="1"/>
            <a:r>
              <a:rPr lang="en-US" dirty="0">
                <a:latin typeface="Courier" pitchFamily="2" charset="0"/>
              </a:rPr>
              <a:t>mov </a:t>
            </a:r>
            <a:r>
              <a:rPr lang="en-US" dirty="0" err="1">
                <a:latin typeface="Courier" pitchFamily="2" charset="0"/>
              </a:rPr>
              <a:t>esp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ebp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Courier" pitchFamily="2" charset="0"/>
              </a:rPr>
              <a:t>mop </a:t>
            </a:r>
            <a:r>
              <a:rPr lang="en-US" dirty="0" err="1">
                <a:latin typeface="Courier" pitchFamily="2" charset="0"/>
              </a:rPr>
              <a:t>ebp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Return</a:t>
            </a:r>
          </a:p>
          <a:p>
            <a:pPr lvl="1"/>
            <a:r>
              <a:rPr lang="en-US" dirty="0">
                <a:latin typeface="Courier" pitchFamily="2" charset="0"/>
              </a:rPr>
              <a:t>pop </a:t>
            </a:r>
            <a:r>
              <a:rPr lang="en-US" dirty="0" err="1">
                <a:latin typeface="Courier" pitchFamily="2" charset="0"/>
              </a:rPr>
              <a:t>eip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54411" y="336528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CE3C6-E22C-6647-A37E-8169472031EB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6277-8EA1-3A4C-A639-AFB804678753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833224-486E-0C4B-BDED-7F95AFD24F49}"/>
              </a:ext>
            </a:extLst>
          </p:cNvPr>
          <p:cNvSpPr/>
          <p:nvPr/>
        </p:nvSpPr>
        <p:spPr>
          <a:xfrm>
            <a:off x="9262259" y="454456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430BAA-B6D2-EA40-9EA7-D9D299005D11}"/>
              </a:ext>
            </a:extLst>
          </p:cNvPr>
          <p:cNvSpPr/>
          <p:nvPr/>
        </p:nvSpPr>
        <p:spPr>
          <a:xfrm>
            <a:off x="9262258" y="404861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E259DF-B866-7048-8443-8CE20A03EE1D}"/>
              </a:ext>
            </a:extLst>
          </p:cNvPr>
          <p:cNvSpPr/>
          <p:nvPr/>
        </p:nvSpPr>
        <p:spPr>
          <a:xfrm>
            <a:off x="9270425" y="356530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9D3D1-3BFA-4E43-BAC7-6F8967BF4F09}"/>
              </a:ext>
            </a:extLst>
          </p:cNvPr>
          <p:cNvSpPr/>
          <p:nvPr/>
        </p:nvSpPr>
        <p:spPr>
          <a:xfrm>
            <a:off x="9262257" y="305793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0405C1-225D-F342-9FA5-AEF355CFE214}"/>
              </a:ext>
            </a:extLst>
          </p:cNvPr>
          <p:cNvSpPr/>
          <p:nvPr/>
        </p:nvSpPr>
        <p:spPr>
          <a:xfrm>
            <a:off x="9262253" y="256210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E3E306-6D78-764B-9E5A-BF99FA85CFEC}"/>
              </a:ext>
            </a:extLst>
          </p:cNvPr>
          <p:cNvSpPr txBox="1"/>
          <p:nvPr/>
        </p:nvSpPr>
        <p:spPr>
          <a:xfrm>
            <a:off x="8266312" y="23018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= 0x41414141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BDB869-75FB-0C48-A2DB-FD09BA35622E}"/>
              </a:ext>
            </a:extLst>
          </p:cNvPr>
          <p:cNvSpPr txBox="1"/>
          <p:nvPr/>
        </p:nvSpPr>
        <p:spPr>
          <a:xfrm>
            <a:off x="8401074" y="281441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0EB87-AA7B-B942-95EF-8C50906164D0}"/>
              </a:ext>
            </a:extLst>
          </p:cNvPr>
          <p:cNvSpPr txBox="1"/>
          <p:nvPr/>
        </p:nvSpPr>
        <p:spPr>
          <a:xfrm>
            <a:off x="8401074" y="236125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6" grpId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and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8977" cy="4351338"/>
          </a:xfrm>
        </p:spPr>
        <p:txBody>
          <a:bodyPr/>
          <a:lstStyle/>
          <a:p>
            <a:r>
              <a:rPr lang="en-US" dirty="0"/>
              <a:t>Executing system()</a:t>
            </a:r>
          </a:p>
          <a:p>
            <a:pPr lvl="1"/>
            <a:r>
              <a:rPr lang="en-US" dirty="0">
                <a:latin typeface="Courier" pitchFamily="2" charset="0"/>
              </a:rPr>
              <a:t>push </a:t>
            </a:r>
            <a:r>
              <a:rPr lang="en-US" dirty="0" err="1">
                <a:latin typeface="Courier" pitchFamily="2" charset="0"/>
              </a:rPr>
              <a:t>ebp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Courier" pitchFamily="2" charset="0"/>
              </a:rPr>
              <a:t>mov </a:t>
            </a:r>
            <a:r>
              <a:rPr lang="en-US" dirty="0" err="1">
                <a:latin typeface="Courier" pitchFamily="2" charset="0"/>
              </a:rPr>
              <a:t>esp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ebp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Courier" pitchFamily="2" charset="0"/>
              </a:rPr>
              <a:t>sub </a:t>
            </a:r>
            <a:r>
              <a:rPr lang="en-US" dirty="0" err="1">
                <a:latin typeface="Courier" pitchFamily="2" charset="0"/>
              </a:rPr>
              <a:t>esp</a:t>
            </a:r>
            <a:r>
              <a:rPr lang="en-US" dirty="0">
                <a:latin typeface="Courier" pitchFamily="2" charset="0"/>
              </a:rPr>
              <a:t>, 0x10c</a:t>
            </a: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dirty="0"/>
              <a:t>Argument access</a:t>
            </a:r>
          </a:p>
          <a:p>
            <a:pPr lvl="1"/>
            <a:r>
              <a:rPr lang="en-US" dirty="0"/>
              <a:t>What is [</a:t>
            </a:r>
            <a:r>
              <a:rPr lang="en-US" dirty="0" err="1"/>
              <a:t>ebp</a:t>
            </a:r>
            <a:r>
              <a:rPr lang="en-US" dirty="0"/>
              <a:t> + 8]?</a:t>
            </a:r>
          </a:p>
          <a:p>
            <a:pPr lvl="1"/>
            <a:endParaRPr lang="en-US" dirty="0"/>
          </a:p>
          <a:p>
            <a:r>
              <a:rPr lang="en-US" dirty="0"/>
              <a:t>ARG2 of the vulnerable function will be ARG1</a:t>
            </a:r>
          </a:p>
          <a:p>
            <a:pPr lvl="1"/>
            <a:r>
              <a:rPr lang="en-US" dirty="0"/>
              <a:t>Ret </a:t>
            </a:r>
            <a:r>
              <a:rPr lang="en-US" dirty="0" err="1"/>
              <a:t>addr</a:t>
            </a:r>
            <a:r>
              <a:rPr lang="en-US" dirty="0"/>
              <a:t> + 8!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CE3C6-E22C-6647-A37E-8169472031EB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6277-8EA1-3A4C-A639-AFB804678753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833224-486E-0C4B-BDED-7F95AFD24F49}"/>
              </a:ext>
            </a:extLst>
          </p:cNvPr>
          <p:cNvSpPr/>
          <p:nvPr/>
        </p:nvSpPr>
        <p:spPr>
          <a:xfrm>
            <a:off x="9262259" y="454456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430BAA-B6D2-EA40-9EA7-D9D299005D11}"/>
              </a:ext>
            </a:extLst>
          </p:cNvPr>
          <p:cNvSpPr/>
          <p:nvPr/>
        </p:nvSpPr>
        <p:spPr>
          <a:xfrm>
            <a:off x="9262258" y="404861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E259DF-B866-7048-8443-8CE20A03EE1D}"/>
              </a:ext>
            </a:extLst>
          </p:cNvPr>
          <p:cNvSpPr/>
          <p:nvPr/>
        </p:nvSpPr>
        <p:spPr>
          <a:xfrm>
            <a:off x="9270425" y="356530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9D3D1-3BFA-4E43-BAC7-6F8967BF4F09}"/>
              </a:ext>
            </a:extLst>
          </p:cNvPr>
          <p:cNvSpPr/>
          <p:nvPr/>
        </p:nvSpPr>
        <p:spPr>
          <a:xfrm>
            <a:off x="9262257" y="305793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0405C1-225D-F342-9FA5-AEF355CFE214}"/>
              </a:ext>
            </a:extLst>
          </p:cNvPr>
          <p:cNvSpPr/>
          <p:nvPr/>
        </p:nvSpPr>
        <p:spPr>
          <a:xfrm>
            <a:off x="9262253" y="256210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E3E306-6D78-764B-9E5A-BF99FA85CFEC}"/>
              </a:ext>
            </a:extLst>
          </p:cNvPr>
          <p:cNvSpPr txBox="1"/>
          <p:nvPr/>
        </p:nvSpPr>
        <p:spPr>
          <a:xfrm>
            <a:off x="8266312" y="23018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= 0x41414141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0EB87-AA7B-B942-95EF-8C50906164D0}"/>
              </a:ext>
            </a:extLst>
          </p:cNvPr>
          <p:cNvSpPr txBox="1"/>
          <p:nvPr/>
        </p:nvSpPr>
        <p:spPr>
          <a:xfrm>
            <a:off x="8401074" y="236125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1F8464-977F-544E-8C6A-E19766FA0037}"/>
              </a:ext>
            </a:extLst>
          </p:cNvPr>
          <p:cNvSpPr/>
          <p:nvPr/>
        </p:nvSpPr>
        <p:spPr>
          <a:xfrm>
            <a:off x="9259532" y="25757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593A12-3594-BD45-8DDD-B80BBD583434}"/>
              </a:ext>
            </a:extLst>
          </p:cNvPr>
          <p:cNvSpPr txBox="1"/>
          <p:nvPr/>
        </p:nvSpPr>
        <p:spPr>
          <a:xfrm>
            <a:off x="8401074" y="282376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F79E3-1B7C-FD41-B6BC-EAE6C3C38ABB}"/>
              </a:ext>
            </a:extLst>
          </p:cNvPr>
          <p:cNvSpPr txBox="1"/>
          <p:nvPr/>
        </p:nvSpPr>
        <p:spPr>
          <a:xfrm>
            <a:off x="7849153" y="281015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686AD-5717-AF46-AD18-1BD2187794C5}"/>
              </a:ext>
            </a:extLst>
          </p:cNvPr>
          <p:cNvSpPr txBox="1"/>
          <p:nvPr/>
        </p:nvSpPr>
        <p:spPr>
          <a:xfrm>
            <a:off x="8482693" y="52986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86BF1-A7F3-234C-BFFB-3214D256DD54}"/>
              </a:ext>
            </a:extLst>
          </p:cNvPr>
          <p:cNvSpPr txBox="1"/>
          <p:nvPr/>
        </p:nvSpPr>
        <p:spPr>
          <a:xfrm>
            <a:off x="11043246" y="213128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+ 0x4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86FF3A-C3D5-594C-9206-319C74C55487}"/>
              </a:ext>
            </a:extLst>
          </p:cNvPr>
          <p:cNvSpPr txBox="1"/>
          <p:nvPr/>
        </p:nvSpPr>
        <p:spPr>
          <a:xfrm>
            <a:off x="11043245" y="2618213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+ 0x0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85493E-82CD-A94D-B5C9-EA41924CED33}"/>
              </a:ext>
            </a:extLst>
          </p:cNvPr>
          <p:cNvSpPr txBox="1"/>
          <p:nvPr/>
        </p:nvSpPr>
        <p:spPr>
          <a:xfrm>
            <a:off x="11043245" y="1628529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+ 0x8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063E2E-0A7C-CF4C-8C43-96DF2E89E6F8}"/>
              </a:ext>
            </a:extLst>
          </p:cNvPr>
          <p:cNvSpPr/>
          <p:nvPr/>
        </p:nvSpPr>
        <p:spPr>
          <a:xfrm>
            <a:off x="6037015" y="3125086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947A4A-E91E-354D-B2DD-33C2EF6937B6}"/>
              </a:ext>
            </a:extLst>
          </p:cNvPr>
          <p:cNvSpPr/>
          <p:nvPr/>
        </p:nvSpPr>
        <p:spPr>
          <a:xfrm>
            <a:off x="6037015" y="262866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F96175-B851-4B44-BF1C-BF0C2EBF7A60}"/>
              </a:ext>
            </a:extLst>
          </p:cNvPr>
          <p:cNvSpPr/>
          <p:nvPr/>
        </p:nvSpPr>
        <p:spPr>
          <a:xfrm>
            <a:off x="6042464" y="2130980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83661C-578F-8041-B3FF-5A760B4A201D}"/>
              </a:ext>
            </a:extLst>
          </p:cNvPr>
          <p:cNvSpPr/>
          <p:nvPr/>
        </p:nvSpPr>
        <p:spPr>
          <a:xfrm>
            <a:off x="6037015" y="1621837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E402E-5ACE-4649-BB11-D400244B604F}"/>
              </a:ext>
            </a:extLst>
          </p:cNvPr>
          <p:cNvSpPr txBox="1"/>
          <p:nvPr/>
        </p:nvSpPr>
        <p:spPr>
          <a:xfrm>
            <a:off x="5246606" y="337314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/>
      <p:bldP spid="29" grpId="1"/>
      <p:bldP spid="10" grpId="0"/>
      <p:bldP spid="12" grpId="0"/>
      <p:bldP spid="18" grpId="0"/>
      <p:bldP spid="30" grpId="0"/>
      <p:bldP spid="31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0606-DA1B-FA48-9CDB-C9309A24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E3CB-EA68-D143-B815-1F738026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Data Execution Prevention (DEP)</a:t>
            </a:r>
          </a:p>
          <a:p>
            <a:endParaRPr lang="en-US" dirty="0"/>
          </a:p>
          <a:p>
            <a:r>
              <a:rPr lang="en-US" dirty="0"/>
              <a:t>Understand how to bypass DEP (ret2libc)</a:t>
            </a:r>
          </a:p>
          <a:p>
            <a:endParaRPr lang="en-US" dirty="0"/>
          </a:p>
          <a:p>
            <a:r>
              <a:rPr lang="en-US" dirty="0"/>
              <a:t>Understand Address Space Layout Randomization (ASLR)</a:t>
            </a:r>
          </a:p>
          <a:p>
            <a:endParaRPr lang="en-US" dirty="0"/>
          </a:p>
          <a:p>
            <a:r>
              <a:rPr lang="en-US" dirty="0"/>
              <a:t>Understand how to bypass ASLR</a:t>
            </a:r>
          </a:p>
        </p:txBody>
      </p:sp>
    </p:spTree>
    <p:extLst>
      <p:ext uri="{BB962C8B-B14F-4D97-AF65-F5344CB8AC3E}">
        <p14:creationId xmlns:p14="http://schemas.microsoft.com/office/powerpoint/2010/main" val="2625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System(“/bin/</a:t>
            </a:r>
            <a:r>
              <a:rPr lang="en-US" dirty="0" err="1"/>
              <a:t>sh</a:t>
            </a:r>
            <a:r>
              <a:rPr lang="en-US" dirty="0"/>
              <a:t>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 dirty="0"/>
              <a:t>Let’s overwrite</a:t>
            </a:r>
          </a:p>
          <a:p>
            <a:pPr lvl="1"/>
            <a:r>
              <a:rPr lang="en-US" dirty="0"/>
              <a:t>RET ADDR = </a:t>
            </a:r>
            <a:r>
              <a:rPr lang="en-US" dirty="0" err="1"/>
              <a:t>addr</a:t>
            </a:r>
            <a:r>
              <a:rPr lang="en-US" dirty="0"/>
              <a:t> of system()</a:t>
            </a:r>
          </a:p>
          <a:p>
            <a:pPr lvl="1"/>
            <a:r>
              <a:rPr lang="en-US" dirty="0"/>
              <a:t>ARG2 = 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81305" y="336528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07964-6761-F042-AEA0-1AE7FA8945BA}"/>
              </a:ext>
            </a:extLst>
          </p:cNvPr>
          <p:cNvSpPr/>
          <p:nvPr/>
        </p:nvSpPr>
        <p:spPr>
          <a:xfrm>
            <a:off x="9270425" y="104961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02472-2937-EE4F-A6C2-6BA8C9257893}"/>
              </a:ext>
            </a:extLst>
          </p:cNvPr>
          <p:cNvSpPr/>
          <p:nvPr/>
        </p:nvSpPr>
        <p:spPr>
          <a:xfrm>
            <a:off x="9270424" y="549655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FB542D-98D7-A34D-BE3B-B4E2B8AFB9CE}"/>
              </a:ext>
            </a:extLst>
          </p:cNvPr>
          <p:cNvSpPr/>
          <p:nvPr/>
        </p:nvSpPr>
        <p:spPr>
          <a:xfrm>
            <a:off x="9270424" y="3698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23BC3-A027-4843-92A8-4B8AC93A4C25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0DDE1-3C4E-524B-BFEB-CE849CCBBD81}"/>
              </a:ext>
            </a:extLst>
          </p:cNvPr>
          <p:cNvSpPr/>
          <p:nvPr/>
        </p:nvSpPr>
        <p:spPr>
          <a:xfrm>
            <a:off x="9254996" y="45538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3C5BA-E7C0-5D45-8EAB-0A335B21E07F}"/>
              </a:ext>
            </a:extLst>
          </p:cNvPr>
          <p:cNvSpPr/>
          <p:nvPr/>
        </p:nvSpPr>
        <p:spPr>
          <a:xfrm>
            <a:off x="9262258" y="40393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7D8A0-B3D7-A040-8E13-34D1D5F57540}"/>
              </a:ext>
            </a:extLst>
          </p:cNvPr>
          <p:cNvSpPr/>
          <p:nvPr/>
        </p:nvSpPr>
        <p:spPr>
          <a:xfrm>
            <a:off x="9280626" y="355650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2E27E-69D8-ED49-B7DC-34FC625359DF}"/>
              </a:ext>
            </a:extLst>
          </p:cNvPr>
          <p:cNvSpPr/>
          <p:nvPr/>
        </p:nvSpPr>
        <p:spPr>
          <a:xfrm>
            <a:off x="9277904" y="30654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EDCF6-5641-1B44-BF2C-58C25B997BB0}"/>
              </a:ext>
            </a:extLst>
          </p:cNvPr>
          <p:cNvSpPr/>
          <p:nvPr/>
        </p:nvSpPr>
        <p:spPr>
          <a:xfrm>
            <a:off x="9252048" y="25877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System()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FAC56-6F3F-ED4F-90D9-E8CD427D5114}"/>
              </a:ext>
            </a:extLst>
          </p:cNvPr>
          <p:cNvSpPr/>
          <p:nvPr/>
        </p:nvSpPr>
        <p:spPr>
          <a:xfrm>
            <a:off x="9252047" y="207914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E0E86-95C8-EB49-95C6-DB96A8595DB8}"/>
              </a:ext>
            </a:extLst>
          </p:cNvPr>
          <p:cNvSpPr/>
          <p:nvPr/>
        </p:nvSpPr>
        <p:spPr>
          <a:xfrm>
            <a:off x="9252046" y="1570553"/>
            <a:ext cx="1790507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Addr</a:t>
            </a:r>
            <a:r>
              <a:rPr lang="en-US" sz="1700" dirty="0"/>
              <a:t> of “/bin/</a:t>
            </a:r>
            <a:r>
              <a:rPr lang="en-US" sz="1700" dirty="0" err="1"/>
              <a:t>sh</a:t>
            </a:r>
            <a:r>
              <a:rPr lang="en-US" sz="17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492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System(“/bin/</a:t>
            </a:r>
            <a:r>
              <a:rPr lang="en-US" dirty="0" err="1"/>
              <a:t>sh</a:t>
            </a:r>
            <a:r>
              <a:rPr lang="en-US" dirty="0"/>
              <a:t>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 dirty="0"/>
              <a:t>Let’s overwrite</a:t>
            </a:r>
          </a:p>
          <a:p>
            <a:pPr lvl="1"/>
            <a:r>
              <a:rPr lang="en-US" dirty="0"/>
              <a:t>RET ADDR = </a:t>
            </a:r>
            <a:r>
              <a:rPr lang="en-US" dirty="0" err="1"/>
              <a:t>addr</a:t>
            </a:r>
            <a:r>
              <a:rPr lang="en-US" dirty="0"/>
              <a:t> of system()</a:t>
            </a:r>
          </a:p>
          <a:p>
            <a:pPr lvl="1"/>
            <a:r>
              <a:rPr lang="en-US" dirty="0"/>
              <a:t>ARG2 = 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running system…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36093" y="289920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07964-6761-F042-AEA0-1AE7FA8945BA}"/>
              </a:ext>
            </a:extLst>
          </p:cNvPr>
          <p:cNvSpPr/>
          <p:nvPr/>
        </p:nvSpPr>
        <p:spPr>
          <a:xfrm>
            <a:off x="9270425" y="104961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02472-2937-EE4F-A6C2-6BA8C9257893}"/>
              </a:ext>
            </a:extLst>
          </p:cNvPr>
          <p:cNvSpPr/>
          <p:nvPr/>
        </p:nvSpPr>
        <p:spPr>
          <a:xfrm>
            <a:off x="9270424" y="549655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FB542D-98D7-A34D-BE3B-B4E2B8AFB9CE}"/>
              </a:ext>
            </a:extLst>
          </p:cNvPr>
          <p:cNvSpPr/>
          <p:nvPr/>
        </p:nvSpPr>
        <p:spPr>
          <a:xfrm>
            <a:off x="9270424" y="3698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23BC3-A027-4843-92A8-4B8AC93A4C25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0DDE1-3C4E-524B-BFEB-CE849CCBBD81}"/>
              </a:ext>
            </a:extLst>
          </p:cNvPr>
          <p:cNvSpPr/>
          <p:nvPr/>
        </p:nvSpPr>
        <p:spPr>
          <a:xfrm>
            <a:off x="9254996" y="45538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3C5BA-E7C0-5D45-8EAB-0A335B21E07F}"/>
              </a:ext>
            </a:extLst>
          </p:cNvPr>
          <p:cNvSpPr/>
          <p:nvPr/>
        </p:nvSpPr>
        <p:spPr>
          <a:xfrm>
            <a:off x="9262258" y="40393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7D8A0-B3D7-A040-8E13-34D1D5F57540}"/>
              </a:ext>
            </a:extLst>
          </p:cNvPr>
          <p:cNvSpPr/>
          <p:nvPr/>
        </p:nvSpPr>
        <p:spPr>
          <a:xfrm>
            <a:off x="9280626" y="355650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2E27E-69D8-ED49-B7DC-34FC625359DF}"/>
              </a:ext>
            </a:extLst>
          </p:cNvPr>
          <p:cNvSpPr/>
          <p:nvPr/>
        </p:nvSpPr>
        <p:spPr>
          <a:xfrm>
            <a:off x="9277904" y="30654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EDCF6-5641-1B44-BF2C-58C25B997BB0}"/>
              </a:ext>
            </a:extLst>
          </p:cNvPr>
          <p:cNvSpPr/>
          <p:nvPr/>
        </p:nvSpPr>
        <p:spPr>
          <a:xfrm>
            <a:off x="9252048" y="25877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FAC56-6F3F-ED4F-90D9-E8CD427D5114}"/>
              </a:ext>
            </a:extLst>
          </p:cNvPr>
          <p:cNvSpPr/>
          <p:nvPr/>
        </p:nvSpPr>
        <p:spPr>
          <a:xfrm>
            <a:off x="9252047" y="207914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E0E86-95C8-EB49-95C6-DB96A8595DB8}"/>
              </a:ext>
            </a:extLst>
          </p:cNvPr>
          <p:cNvSpPr/>
          <p:nvPr/>
        </p:nvSpPr>
        <p:spPr>
          <a:xfrm>
            <a:off x="9252046" y="1570553"/>
            <a:ext cx="1790507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Addr</a:t>
            </a:r>
            <a:r>
              <a:rPr lang="en-US" sz="1700" dirty="0"/>
              <a:t> of “/bin/</a:t>
            </a:r>
            <a:r>
              <a:rPr lang="en-US" sz="1700" dirty="0" err="1"/>
              <a:t>sh</a:t>
            </a:r>
            <a:r>
              <a:rPr lang="en-US" sz="1700" dirty="0"/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04D2A-EF23-EF43-AC69-C395DD0E2245}"/>
              </a:ext>
            </a:extLst>
          </p:cNvPr>
          <p:cNvSpPr txBox="1"/>
          <p:nvPr/>
        </p:nvSpPr>
        <p:spPr>
          <a:xfrm>
            <a:off x="11054121" y="162477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+ 8</a:t>
            </a:r>
          </a:p>
        </p:txBody>
      </p:sp>
    </p:spTree>
    <p:extLst>
      <p:ext uri="{BB962C8B-B14F-4D97-AF65-F5344CB8AC3E}">
        <p14:creationId xmlns:p14="http://schemas.microsoft.com/office/powerpoint/2010/main" val="120796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Multiple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 dirty="0"/>
              <a:t>What if system() returns?</a:t>
            </a:r>
          </a:p>
          <a:p>
            <a:pPr lvl="1"/>
            <a:r>
              <a:rPr lang="en-US" dirty="0" err="1"/>
              <a:t>ebp</a:t>
            </a:r>
            <a:r>
              <a:rPr lang="en-US" dirty="0"/>
              <a:t> + 0x0 = saved </a:t>
            </a:r>
            <a:r>
              <a:rPr lang="en-US" dirty="0" err="1"/>
              <a:t>ebp</a:t>
            </a:r>
            <a:endParaRPr lang="en-US" dirty="0"/>
          </a:p>
          <a:p>
            <a:pPr lvl="1"/>
            <a:r>
              <a:rPr lang="en-US" dirty="0" err="1"/>
              <a:t>ebp</a:t>
            </a:r>
            <a:r>
              <a:rPr lang="en-US" dirty="0"/>
              <a:t> + 0x4 = return address</a:t>
            </a:r>
          </a:p>
          <a:p>
            <a:pPr lvl="1"/>
            <a:endParaRPr lang="en-US" dirty="0"/>
          </a:p>
          <a:p>
            <a:r>
              <a:rPr lang="en-US" dirty="0"/>
              <a:t>Return to BBBB</a:t>
            </a:r>
          </a:p>
          <a:p>
            <a:pPr lvl="1"/>
            <a:r>
              <a:rPr lang="en-US" dirty="0"/>
              <a:t>Can we change this?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36093" y="289920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07964-6761-F042-AEA0-1AE7FA8945BA}"/>
              </a:ext>
            </a:extLst>
          </p:cNvPr>
          <p:cNvSpPr/>
          <p:nvPr/>
        </p:nvSpPr>
        <p:spPr>
          <a:xfrm>
            <a:off x="9270425" y="104961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02472-2937-EE4F-A6C2-6BA8C9257893}"/>
              </a:ext>
            </a:extLst>
          </p:cNvPr>
          <p:cNvSpPr/>
          <p:nvPr/>
        </p:nvSpPr>
        <p:spPr>
          <a:xfrm>
            <a:off x="9270424" y="549655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FB542D-98D7-A34D-BE3B-B4E2B8AFB9CE}"/>
              </a:ext>
            </a:extLst>
          </p:cNvPr>
          <p:cNvSpPr/>
          <p:nvPr/>
        </p:nvSpPr>
        <p:spPr>
          <a:xfrm>
            <a:off x="9270424" y="3698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23BC3-A027-4843-92A8-4B8AC93A4C25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0DDE1-3C4E-524B-BFEB-CE849CCBBD81}"/>
              </a:ext>
            </a:extLst>
          </p:cNvPr>
          <p:cNvSpPr/>
          <p:nvPr/>
        </p:nvSpPr>
        <p:spPr>
          <a:xfrm>
            <a:off x="9254996" y="45538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3C5BA-E7C0-5D45-8EAB-0A335B21E07F}"/>
              </a:ext>
            </a:extLst>
          </p:cNvPr>
          <p:cNvSpPr/>
          <p:nvPr/>
        </p:nvSpPr>
        <p:spPr>
          <a:xfrm>
            <a:off x="9262258" y="40393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7D8A0-B3D7-A040-8E13-34D1D5F57540}"/>
              </a:ext>
            </a:extLst>
          </p:cNvPr>
          <p:cNvSpPr/>
          <p:nvPr/>
        </p:nvSpPr>
        <p:spPr>
          <a:xfrm>
            <a:off x="9280626" y="355650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2E27E-69D8-ED49-B7DC-34FC625359DF}"/>
              </a:ext>
            </a:extLst>
          </p:cNvPr>
          <p:cNvSpPr/>
          <p:nvPr/>
        </p:nvSpPr>
        <p:spPr>
          <a:xfrm>
            <a:off x="9277904" y="30654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EDCF6-5641-1B44-BF2C-58C25B997BB0}"/>
              </a:ext>
            </a:extLst>
          </p:cNvPr>
          <p:cNvSpPr/>
          <p:nvPr/>
        </p:nvSpPr>
        <p:spPr>
          <a:xfrm>
            <a:off x="9252048" y="258776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FAC56-6F3F-ED4F-90D9-E8CD427D5114}"/>
              </a:ext>
            </a:extLst>
          </p:cNvPr>
          <p:cNvSpPr/>
          <p:nvPr/>
        </p:nvSpPr>
        <p:spPr>
          <a:xfrm>
            <a:off x="9252047" y="207914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E0E86-95C8-EB49-95C6-DB96A8595DB8}"/>
              </a:ext>
            </a:extLst>
          </p:cNvPr>
          <p:cNvSpPr/>
          <p:nvPr/>
        </p:nvSpPr>
        <p:spPr>
          <a:xfrm>
            <a:off x="9252046" y="1570553"/>
            <a:ext cx="1790507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Addr</a:t>
            </a:r>
            <a:r>
              <a:rPr lang="en-US" sz="1700" dirty="0"/>
              <a:t> of “/bin/</a:t>
            </a:r>
            <a:r>
              <a:rPr lang="en-US" sz="1700" dirty="0" err="1"/>
              <a:t>sh</a:t>
            </a:r>
            <a:r>
              <a:rPr lang="en-US" sz="1700" dirty="0"/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04D2A-EF23-EF43-AC69-C395DD0E2245}"/>
              </a:ext>
            </a:extLst>
          </p:cNvPr>
          <p:cNvSpPr txBox="1"/>
          <p:nvPr/>
        </p:nvSpPr>
        <p:spPr>
          <a:xfrm>
            <a:off x="11054121" y="162477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+ 0x8</a:t>
            </a:r>
          </a:p>
        </p:txBody>
      </p:sp>
    </p:spTree>
    <p:extLst>
      <p:ext uri="{BB962C8B-B14F-4D97-AF65-F5344CB8AC3E}">
        <p14:creationId xmlns:p14="http://schemas.microsoft.com/office/powerpoint/2010/main" val="127998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E351-7E95-6644-BC94-2052723A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Multiple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6A1D-268B-A149-AE61-7F2CC5A5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7243" cy="4351338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system(“/bin/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endParaRPr lang="en-US" dirty="0"/>
          </a:p>
          <a:p>
            <a:r>
              <a:rPr lang="en-US" dirty="0"/>
              <a:t>We can run multiple functions!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45B4C-0944-0C44-8087-B35FB6A2D5A0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5A31A-D326-BF47-ACE1-14E6BB8A5A01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80C9-F640-9F43-9F4B-5E532C19CA30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4F9DF-D763-1C43-9E7B-DD3A7F5DA44A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57011-0DDB-DB48-95FD-19ADA267B092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28EE8-1881-BD40-AC1E-F767205D54FD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52715-C791-0241-8DA4-303940EA6C36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D1437-654E-4040-81B3-CBEAD9389465}"/>
              </a:ext>
            </a:extLst>
          </p:cNvPr>
          <p:cNvSpPr/>
          <p:nvPr/>
        </p:nvSpPr>
        <p:spPr>
          <a:xfrm>
            <a:off x="9270425" y="2067899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E2C13-B0C1-944B-AB83-CB48F4CFA22A}"/>
              </a:ext>
            </a:extLst>
          </p:cNvPr>
          <p:cNvSpPr/>
          <p:nvPr/>
        </p:nvSpPr>
        <p:spPr>
          <a:xfrm>
            <a:off x="9264976" y="155875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A351D-5A21-3E41-AA2A-62E746683A7C}"/>
              </a:ext>
            </a:extLst>
          </p:cNvPr>
          <p:cNvSpPr txBox="1"/>
          <p:nvPr/>
        </p:nvSpPr>
        <p:spPr>
          <a:xfrm>
            <a:off x="8403435" y="330777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B972-01B6-874D-A660-44E7A978809A}"/>
              </a:ext>
            </a:extLst>
          </p:cNvPr>
          <p:cNvSpPr txBox="1"/>
          <p:nvPr/>
        </p:nvSpPr>
        <p:spPr>
          <a:xfrm>
            <a:off x="8545131" y="529418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12AA9-0399-7C47-AE32-88AA5E13C2D4}"/>
              </a:ext>
            </a:extLst>
          </p:cNvPr>
          <p:cNvSpPr/>
          <p:nvPr/>
        </p:nvSpPr>
        <p:spPr>
          <a:xfrm>
            <a:off x="9262260" y="356196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07964-6761-F042-AEA0-1AE7FA8945BA}"/>
              </a:ext>
            </a:extLst>
          </p:cNvPr>
          <p:cNvSpPr/>
          <p:nvPr/>
        </p:nvSpPr>
        <p:spPr>
          <a:xfrm>
            <a:off x="9270425" y="1049613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02472-2937-EE4F-A6C2-6BA8C9257893}"/>
              </a:ext>
            </a:extLst>
          </p:cNvPr>
          <p:cNvSpPr/>
          <p:nvPr/>
        </p:nvSpPr>
        <p:spPr>
          <a:xfrm>
            <a:off x="9270424" y="549655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FB542D-98D7-A34D-BE3B-B4E2B8AFB9CE}"/>
              </a:ext>
            </a:extLst>
          </p:cNvPr>
          <p:cNvSpPr/>
          <p:nvPr/>
        </p:nvSpPr>
        <p:spPr>
          <a:xfrm>
            <a:off x="9270424" y="36986"/>
            <a:ext cx="1764649" cy="49611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423BC3-A027-4843-92A8-4B8AC93A4C25}"/>
              </a:ext>
            </a:extLst>
          </p:cNvPr>
          <p:cNvSpPr/>
          <p:nvPr/>
        </p:nvSpPr>
        <p:spPr>
          <a:xfrm>
            <a:off x="9254997" y="50537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0DDE1-3C4E-524B-BFEB-CE849CCBBD81}"/>
              </a:ext>
            </a:extLst>
          </p:cNvPr>
          <p:cNvSpPr/>
          <p:nvPr/>
        </p:nvSpPr>
        <p:spPr>
          <a:xfrm>
            <a:off x="9254996" y="455381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3C5BA-E7C0-5D45-8EAB-0A335B21E07F}"/>
              </a:ext>
            </a:extLst>
          </p:cNvPr>
          <p:cNvSpPr/>
          <p:nvPr/>
        </p:nvSpPr>
        <p:spPr>
          <a:xfrm>
            <a:off x="9262258" y="40393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7D8A0-B3D7-A040-8E13-34D1D5F57540}"/>
              </a:ext>
            </a:extLst>
          </p:cNvPr>
          <p:cNvSpPr/>
          <p:nvPr/>
        </p:nvSpPr>
        <p:spPr>
          <a:xfrm>
            <a:off x="9280626" y="355650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2E27E-69D8-ED49-B7DC-34FC625359DF}"/>
              </a:ext>
            </a:extLst>
          </p:cNvPr>
          <p:cNvSpPr/>
          <p:nvPr/>
        </p:nvSpPr>
        <p:spPr>
          <a:xfrm>
            <a:off x="9277904" y="306548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EDCF6-5641-1B44-BF2C-58C25B997BB0}"/>
              </a:ext>
            </a:extLst>
          </p:cNvPr>
          <p:cNvSpPr/>
          <p:nvPr/>
        </p:nvSpPr>
        <p:spPr>
          <a:xfrm>
            <a:off x="9252048" y="2587762"/>
            <a:ext cx="1764649" cy="4961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system()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3FAC56-6F3F-ED4F-90D9-E8CD427D5114}"/>
              </a:ext>
            </a:extLst>
          </p:cNvPr>
          <p:cNvSpPr/>
          <p:nvPr/>
        </p:nvSpPr>
        <p:spPr>
          <a:xfrm>
            <a:off x="9252047" y="2079142"/>
            <a:ext cx="1764649" cy="4961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E0E86-95C8-EB49-95C6-DB96A8595DB8}"/>
              </a:ext>
            </a:extLst>
          </p:cNvPr>
          <p:cNvSpPr/>
          <p:nvPr/>
        </p:nvSpPr>
        <p:spPr>
          <a:xfrm>
            <a:off x="9252046" y="1570553"/>
            <a:ext cx="1790507" cy="4961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Addr</a:t>
            </a:r>
            <a:r>
              <a:rPr lang="en-US" sz="1700" dirty="0"/>
              <a:t> of “/bin/</a:t>
            </a:r>
            <a:r>
              <a:rPr lang="en-US" sz="1700" dirty="0" err="1"/>
              <a:t>sh</a:t>
            </a:r>
            <a:r>
              <a:rPr lang="en-US" sz="1700" dirty="0"/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04D2A-EF23-EF43-AC69-C395DD0E2245}"/>
              </a:ext>
            </a:extLst>
          </p:cNvPr>
          <p:cNvSpPr txBox="1"/>
          <p:nvPr/>
        </p:nvSpPr>
        <p:spPr>
          <a:xfrm>
            <a:off x="11054121" y="162477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ebp</a:t>
            </a:r>
            <a:r>
              <a:rPr lang="en-US" dirty="0"/>
              <a:t> + 0x8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7DCA60-5078-774E-9C86-8BA88079FCB4}"/>
              </a:ext>
            </a:extLst>
          </p:cNvPr>
          <p:cNvSpPr/>
          <p:nvPr/>
        </p:nvSpPr>
        <p:spPr>
          <a:xfrm>
            <a:off x="9257494" y="1037622"/>
            <a:ext cx="1790507" cy="49611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Addr</a:t>
            </a:r>
            <a:r>
              <a:rPr lang="en-US" sz="1700" dirty="0"/>
              <a:t> of “</a:t>
            </a:r>
            <a:r>
              <a:rPr lang="en-US" sz="1700" dirty="0" err="1"/>
              <a:t>asdf</a:t>
            </a:r>
            <a:r>
              <a:rPr lang="en-US" sz="17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23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117848C-9FBD-B743-AEC3-42293276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44" y="2073680"/>
            <a:ext cx="6375648" cy="4784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E6A27F-563E-C949-8DD7-F5E516CB844B}"/>
              </a:ext>
            </a:extLst>
          </p:cNvPr>
          <p:cNvSpPr/>
          <p:nvPr/>
        </p:nvSpPr>
        <p:spPr>
          <a:xfrm>
            <a:off x="842339" y="282947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937AF-9D98-1A44-AC0C-1DF282848EAE}"/>
              </a:ext>
            </a:extLst>
          </p:cNvPr>
          <p:cNvSpPr/>
          <p:nvPr/>
        </p:nvSpPr>
        <p:spPr>
          <a:xfrm>
            <a:off x="836910" y="284135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DEDA-7954-7347-BB46-504947C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Buffer Overflow + Run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9644-1F3E-9A4F-974A-3840810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42366-4EE3-0B44-BC09-E7436CD2B8C4}"/>
              </a:ext>
            </a:extLst>
          </p:cNvPr>
          <p:cNvSpPr/>
          <p:nvPr/>
        </p:nvSpPr>
        <p:spPr>
          <a:xfrm>
            <a:off x="842341" y="332526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BA4B3-A072-7C44-B847-D74CC0C7B1D3}"/>
              </a:ext>
            </a:extLst>
          </p:cNvPr>
          <p:cNvSpPr/>
          <p:nvPr/>
        </p:nvSpPr>
        <p:spPr>
          <a:xfrm>
            <a:off x="842342" y="382200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1085A-9155-F842-ACFC-4202132FC7E1}"/>
              </a:ext>
            </a:extLst>
          </p:cNvPr>
          <p:cNvSpPr/>
          <p:nvPr/>
        </p:nvSpPr>
        <p:spPr>
          <a:xfrm>
            <a:off x="842343" y="431685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23616-5D15-B84E-8AF4-453A276B4658}"/>
              </a:ext>
            </a:extLst>
          </p:cNvPr>
          <p:cNvSpPr/>
          <p:nvPr/>
        </p:nvSpPr>
        <p:spPr>
          <a:xfrm>
            <a:off x="842335" y="233273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860CB-7F68-3A47-A847-3FEE3C885AEE}"/>
              </a:ext>
            </a:extLst>
          </p:cNvPr>
          <p:cNvSpPr/>
          <p:nvPr/>
        </p:nvSpPr>
        <p:spPr>
          <a:xfrm>
            <a:off x="842335" y="183630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6312-84FD-E140-8E10-6250749EB61A}"/>
              </a:ext>
            </a:extLst>
          </p:cNvPr>
          <p:cNvSpPr/>
          <p:nvPr/>
        </p:nvSpPr>
        <p:spPr>
          <a:xfrm>
            <a:off x="842334" y="431032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F294E8-3B3D-9E46-99B7-6ACE98DD2FBE}"/>
              </a:ext>
            </a:extLst>
          </p:cNvPr>
          <p:cNvSpPr/>
          <p:nvPr/>
        </p:nvSpPr>
        <p:spPr>
          <a:xfrm>
            <a:off x="843631" y="38143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FB4FB-5F4E-3E49-B2ED-8471E70B33DB}"/>
              </a:ext>
            </a:extLst>
          </p:cNvPr>
          <p:cNvSpPr/>
          <p:nvPr/>
        </p:nvSpPr>
        <p:spPr>
          <a:xfrm>
            <a:off x="843630" y="329743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3C131-BE9E-C642-A4EA-F630BA479AA0}"/>
              </a:ext>
            </a:extLst>
          </p:cNvPr>
          <p:cNvSpPr/>
          <p:nvPr/>
        </p:nvSpPr>
        <p:spPr>
          <a:xfrm>
            <a:off x="843629" y="277440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D82D-BD9E-7748-ACC0-B0F4327F19E3}"/>
              </a:ext>
            </a:extLst>
          </p:cNvPr>
          <p:cNvSpPr/>
          <p:nvPr/>
        </p:nvSpPr>
        <p:spPr>
          <a:xfrm>
            <a:off x="840441" y="231196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EEEE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27635-6350-2445-8660-81F07E95B54C}"/>
              </a:ext>
            </a:extLst>
          </p:cNvPr>
          <p:cNvSpPr/>
          <p:nvPr/>
        </p:nvSpPr>
        <p:spPr>
          <a:xfrm>
            <a:off x="838200" y="182562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SHELLCODE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09DF86-970E-5C4C-9D99-146A41B144A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602849" y="2073681"/>
            <a:ext cx="7079994" cy="160806"/>
          </a:xfrm>
          <a:prstGeom prst="straightConnector1">
            <a:avLst/>
          </a:prstGeom>
          <a:ln w="4762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92643B-979A-724D-B431-805FCA5F9151}"/>
              </a:ext>
            </a:extLst>
          </p:cNvPr>
          <p:cNvSpPr txBox="1"/>
          <p:nvPr/>
        </p:nvSpPr>
        <p:spPr>
          <a:xfrm>
            <a:off x="260585" y="5659415"/>
            <a:ext cx="545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CFF"/>
                </a:solidFill>
              </a:rPr>
              <a:t>We need to know where the shellcode is!</a:t>
            </a:r>
          </a:p>
        </p:txBody>
      </p:sp>
    </p:spTree>
    <p:extLst>
      <p:ext uri="{BB962C8B-B14F-4D97-AF65-F5344CB8AC3E}">
        <p14:creationId xmlns:p14="http://schemas.microsoft.com/office/powerpoint/2010/main" val="1428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117848C-9FBD-B743-AEC3-42293276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44" y="2073680"/>
            <a:ext cx="6375648" cy="4784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E6A27F-563E-C949-8DD7-F5E516CB844B}"/>
              </a:ext>
            </a:extLst>
          </p:cNvPr>
          <p:cNvSpPr/>
          <p:nvPr/>
        </p:nvSpPr>
        <p:spPr>
          <a:xfrm>
            <a:off x="842339" y="282947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937AF-9D98-1A44-AC0C-1DF282848EAE}"/>
              </a:ext>
            </a:extLst>
          </p:cNvPr>
          <p:cNvSpPr/>
          <p:nvPr/>
        </p:nvSpPr>
        <p:spPr>
          <a:xfrm>
            <a:off x="836910" y="284135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DEDA-7954-7347-BB46-504947C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Buffer Overflow + Run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9644-1F3E-9A4F-974A-3840810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42366-4EE3-0B44-BC09-E7436CD2B8C4}"/>
              </a:ext>
            </a:extLst>
          </p:cNvPr>
          <p:cNvSpPr/>
          <p:nvPr/>
        </p:nvSpPr>
        <p:spPr>
          <a:xfrm>
            <a:off x="842341" y="332526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BA4B3-A072-7C44-B847-D74CC0C7B1D3}"/>
              </a:ext>
            </a:extLst>
          </p:cNvPr>
          <p:cNvSpPr/>
          <p:nvPr/>
        </p:nvSpPr>
        <p:spPr>
          <a:xfrm>
            <a:off x="842342" y="382200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1085A-9155-F842-ACFC-4202132FC7E1}"/>
              </a:ext>
            </a:extLst>
          </p:cNvPr>
          <p:cNvSpPr/>
          <p:nvPr/>
        </p:nvSpPr>
        <p:spPr>
          <a:xfrm>
            <a:off x="842343" y="431685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23616-5D15-B84E-8AF4-453A276B4658}"/>
              </a:ext>
            </a:extLst>
          </p:cNvPr>
          <p:cNvSpPr/>
          <p:nvPr/>
        </p:nvSpPr>
        <p:spPr>
          <a:xfrm>
            <a:off x="842335" y="233273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860CB-7F68-3A47-A847-3FEE3C885AEE}"/>
              </a:ext>
            </a:extLst>
          </p:cNvPr>
          <p:cNvSpPr/>
          <p:nvPr/>
        </p:nvSpPr>
        <p:spPr>
          <a:xfrm>
            <a:off x="842335" y="183630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6312-84FD-E140-8E10-6250749EB61A}"/>
              </a:ext>
            </a:extLst>
          </p:cNvPr>
          <p:cNvSpPr/>
          <p:nvPr/>
        </p:nvSpPr>
        <p:spPr>
          <a:xfrm>
            <a:off x="842334" y="431032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F294E8-3B3D-9E46-99B7-6ACE98DD2FBE}"/>
              </a:ext>
            </a:extLst>
          </p:cNvPr>
          <p:cNvSpPr/>
          <p:nvPr/>
        </p:nvSpPr>
        <p:spPr>
          <a:xfrm>
            <a:off x="843631" y="38143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FB4FB-5F4E-3E49-B2ED-8471E70B33DB}"/>
              </a:ext>
            </a:extLst>
          </p:cNvPr>
          <p:cNvSpPr/>
          <p:nvPr/>
        </p:nvSpPr>
        <p:spPr>
          <a:xfrm>
            <a:off x="843630" y="329743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3C131-BE9E-C642-A4EA-F630BA479AA0}"/>
              </a:ext>
            </a:extLst>
          </p:cNvPr>
          <p:cNvSpPr/>
          <p:nvPr/>
        </p:nvSpPr>
        <p:spPr>
          <a:xfrm>
            <a:off x="843629" y="277440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D82D-BD9E-7748-ACC0-B0F4327F19E3}"/>
              </a:ext>
            </a:extLst>
          </p:cNvPr>
          <p:cNvSpPr/>
          <p:nvPr/>
        </p:nvSpPr>
        <p:spPr>
          <a:xfrm>
            <a:off x="840441" y="231196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EEEE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27635-6350-2445-8660-81F07E95B54C}"/>
              </a:ext>
            </a:extLst>
          </p:cNvPr>
          <p:cNvSpPr/>
          <p:nvPr/>
        </p:nvSpPr>
        <p:spPr>
          <a:xfrm>
            <a:off x="838200" y="182562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SHELLCODE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09DF86-970E-5C4C-9D99-146A41B144A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602849" y="2073681"/>
            <a:ext cx="7079994" cy="160806"/>
          </a:xfrm>
          <a:prstGeom prst="straightConnector1">
            <a:avLst/>
          </a:prstGeom>
          <a:ln w="4762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92643B-979A-724D-B431-805FCA5F9151}"/>
              </a:ext>
            </a:extLst>
          </p:cNvPr>
          <p:cNvSpPr txBox="1"/>
          <p:nvPr/>
        </p:nvSpPr>
        <p:spPr>
          <a:xfrm>
            <a:off x="260585" y="5659415"/>
            <a:ext cx="545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CFF"/>
                </a:solidFill>
              </a:rPr>
              <a:t>We need to know where the shellcode is!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9E4210-71DB-1145-9220-FB96E2D9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59" y="165923"/>
            <a:ext cx="9590441" cy="53508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FCE722-47A2-A04B-88F9-582C25494091}"/>
              </a:ext>
            </a:extLst>
          </p:cNvPr>
          <p:cNvSpPr/>
          <p:nvPr/>
        </p:nvSpPr>
        <p:spPr>
          <a:xfrm>
            <a:off x="4586288" y="1357313"/>
            <a:ext cx="7515225" cy="900112"/>
          </a:xfrm>
          <a:prstGeom prst="rect">
            <a:avLst/>
          </a:prstGeom>
          <a:noFill/>
          <a:ln w="53975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21089E-EB3A-3147-82D9-270F5294680F}"/>
              </a:ext>
            </a:extLst>
          </p:cNvPr>
          <p:cNvSpPr/>
          <p:nvPr/>
        </p:nvSpPr>
        <p:spPr>
          <a:xfrm>
            <a:off x="2608275" y="1352917"/>
            <a:ext cx="1449376" cy="330074"/>
          </a:xfrm>
          <a:prstGeom prst="rect">
            <a:avLst/>
          </a:prstGeom>
          <a:noFill/>
          <a:ln w="53975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FFD0-B689-3641-921D-67D34E08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</a:t>
            </a:r>
            <a:r>
              <a:rPr lang="ko-KR" altLang="en-US" dirty="0"/>
              <a:t> </a:t>
            </a:r>
            <a:r>
              <a:rPr lang="en-US" altLang="ko-KR" dirty="0"/>
              <a:t>Space Layout Randomization (ASLR)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2572-D38E-F447-997F-029A877C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</a:t>
            </a:r>
            <a:r>
              <a:rPr lang="ko-KR" altLang="en-US" dirty="0"/>
              <a:t> </a:t>
            </a:r>
            <a:r>
              <a:rPr lang="en-US" altLang="ko-KR" dirty="0"/>
              <a:t>need to know which address to control (jump/overwrite)</a:t>
            </a:r>
          </a:p>
          <a:p>
            <a:pPr lvl="1"/>
            <a:r>
              <a:rPr lang="en-US" altLang="ko-KR" dirty="0"/>
              <a:t>Stack - shellcode</a:t>
            </a:r>
          </a:p>
          <a:p>
            <a:pPr lvl="1"/>
            <a:r>
              <a:rPr lang="en-US" dirty="0"/>
              <a:t>Library - system()</a:t>
            </a:r>
          </a:p>
          <a:p>
            <a:pPr lvl="1"/>
            <a:r>
              <a:rPr lang="en-US" dirty="0"/>
              <a:t>Heap – chunks metadata (will learn this later)</a:t>
            </a:r>
          </a:p>
          <a:p>
            <a:pPr lvl="1"/>
            <a:endParaRPr lang="en-US" dirty="0"/>
          </a:p>
          <a:p>
            <a:r>
              <a:rPr lang="en-US" dirty="0"/>
              <a:t>Defense: let’s randomize it!</a:t>
            </a:r>
          </a:p>
          <a:p>
            <a:pPr lvl="1"/>
            <a:r>
              <a:rPr lang="en-US" dirty="0"/>
              <a:t>Attackers do not know where to jump…</a:t>
            </a:r>
          </a:p>
          <a:p>
            <a:pPr lvl="1"/>
            <a:r>
              <a:rPr lang="en-US" dirty="0"/>
              <a:t>Win!</a:t>
            </a:r>
          </a:p>
        </p:txBody>
      </p:sp>
    </p:spTree>
    <p:extLst>
      <p:ext uri="{BB962C8B-B14F-4D97-AF65-F5344CB8AC3E}">
        <p14:creationId xmlns:p14="http://schemas.microsoft.com/office/powerpoint/2010/main" val="9355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8922-C0B4-354E-9E6A-225B151F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-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E3C49-366B-0B43-9A4F-9C63A476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PaX</a:t>
            </a:r>
            <a:r>
              <a:rPr lang="en-US" dirty="0"/>
              <a:t> adapt this first in 2002</a:t>
            </a:r>
          </a:p>
          <a:p>
            <a:r>
              <a:rPr lang="en-US" dirty="0" err="1"/>
              <a:t>OpenBSD</a:t>
            </a:r>
            <a:r>
              <a:rPr lang="en-US" dirty="0"/>
              <a:t> – 2003</a:t>
            </a:r>
          </a:p>
          <a:p>
            <a:r>
              <a:rPr lang="en-US" dirty="0"/>
              <a:t>Linux – 2005</a:t>
            </a:r>
          </a:p>
          <a:p>
            <a:r>
              <a:rPr lang="en-US" dirty="0"/>
              <a:t>Windows – Vista in 2007</a:t>
            </a:r>
          </a:p>
          <a:p>
            <a:r>
              <a:rPr lang="en-US" dirty="0"/>
              <a:t>iOS – iOS 4.3 in 2011</a:t>
            </a:r>
          </a:p>
          <a:p>
            <a:r>
              <a:rPr lang="en-US" dirty="0"/>
              <a:t>Android – Android 4.0 ICS in 2011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4F84B-0F0C-7447-BBE8-4CDB25C0B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34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8922-C0B4-354E-9E6A-225B151F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- History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A042F-A5DB-BB47-AE40-A4843A90A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55" y="1429860"/>
            <a:ext cx="7937941" cy="50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21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0F06-42A9-D449-BEBC-F0ABD872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ASLR: Randomize Addresses per Each Execution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35B24-F9D1-864F-B92D-3F0D6FE18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112" y="2378868"/>
            <a:ext cx="6063366" cy="2264569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1FC128-E4F9-1E4B-8CA5-BF15B258256E}"/>
              </a:ext>
            </a:extLst>
          </p:cNvPr>
          <p:cNvGrpSpPr/>
          <p:nvPr/>
        </p:nvGrpSpPr>
        <p:grpSpPr>
          <a:xfrm>
            <a:off x="282575" y="1690687"/>
            <a:ext cx="5297868" cy="4802188"/>
            <a:chOff x="282575" y="1690687"/>
            <a:chExt cx="5297868" cy="4802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80B80F-975F-614D-B351-CCEBA160B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75" y="1690688"/>
              <a:ext cx="5297868" cy="47815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92D627-761B-904E-A79A-A32F64F9360F}"/>
                </a:ext>
              </a:extLst>
            </p:cNvPr>
            <p:cNvSpPr/>
            <p:nvPr/>
          </p:nvSpPr>
          <p:spPr>
            <a:xfrm>
              <a:off x="1891862" y="1690688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5AB89C-960C-CA40-9331-675D2215B563}"/>
                </a:ext>
              </a:extLst>
            </p:cNvPr>
            <p:cNvSpPr/>
            <p:nvPr/>
          </p:nvSpPr>
          <p:spPr>
            <a:xfrm>
              <a:off x="3736152" y="1690687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4A800B-B439-2C43-9DB4-A07C63D37F03}"/>
                </a:ext>
              </a:extLst>
            </p:cNvPr>
            <p:cNvSpPr/>
            <p:nvPr/>
          </p:nvSpPr>
          <p:spPr>
            <a:xfrm>
              <a:off x="1429406" y="6176471"/>
              <a:ext cx="1045779" cy="316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04B9FD-C4AA-CA4D-AA49-89A3094F5574}"/>
                </a:ext>
              </a:extLst>
            </p:cNvPr>
            <p:cNvSpPr/>
            <p:nvPr/>
          </p:nvSpPr>
          <p:spPr>
            <a:xfrm>
              <a:off x="3273697" y="6155833"/>
              <a:ext cx="1282537" cy="33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04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117848C-9FBD-B743-AEC3-42293276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44" y="2073680"/>
            <a:ext cx="6375648" cy="4784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E6A27F-563E-C949-8DD7-F5E516CB844B}"/>
              </a:ext>
            </a:extLst>
          </p:cNvPr>
          <p:cNvSpPr/>
          <p:nvPr/>
        </p:nvSpPr>
        <p:spPr>
          <a:xfrm>
            <a:off x="842339" y="282947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937AF-9D98-1A44-AC0C-1DF282848EAE}"/>
              </a:ext>
            </a:extLst>
          </p:cNvPr>
          <p:cNvSpPr/>
          <p:nvPr/>
        </p:nvSpPr>
        <p:spPr>
          <a:xfrm>
            <a:off x="836910" y="284135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DEDA-7954-7347-BB46-504947C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Buffer Overflow + Run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9644-1F3E-9A4F-974A-3840810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42366-4EE3-0B44-BC09-E7436CD2B8C4}"/>
              </a:ext>
            </a:extLst>
          </p:cNvPr>
          <p:cNvSpPr/>
          <p:nvPr/>
        </p:nvSpPr>
        <p:spPr>
          <a:xfrm>
            <a:off x="842341" y="332526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BA4B3-A072-7C44-B847-D74CC0C7B1D3}"/>
              </a:ext>
            </a:extLst>
          </p:cNvPr>
          <p:cNvSpPr/>
          <p:nvPr/>
        </p:nvSpPr>
        <p:spPr>
          <a:xfrm>
            <a:off x="842342" y="382200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1085A-9155-F842-ACFC-4202132FC7E1}"/>
              </a:ext>
            </a:extLst>
          </p:cNvPr>
          <p:cNvSpPr/>
          <p:nvPr/>
        </p:nvSpPr>
        <p:spPr>
          <a:xfrm>
            <a:off x="842343" y="431685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23616-5D15-B84E-8AF4-453A276B4658}"/>
              </a:ext>
            </a:extLst>
          </p:cNvPr>
          <p:cNvSpPr/>
          <p:nvPr/>
        </p:nvSpPr>
        <p:spPr>
          <a:xfrm>
            <a:off x="842335" y="233273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860CB-7F68-3A47-A847-3FEE3C885AEE}"/>
              </a:ext>
            </a:extLst>
          </p:cNvPr>
          <p:cNvSpPr/>
          <p:nvPr/>
        </p:nvSpPr>
        <p:spPr>
          <a:xfrm>
            <a:off x="842335" y="183630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6312-84FD-E140-8E10-6250749EB61A}"/>
              </a:ext>
            </a:extLst>
          </p:cNvPr>
          <p:cNvSpPr/>
          <p:nvPr/>
        </p:nvSpPr>
        <p:spPr>
          <a:xfrm>
            <a:off x="842334" y="431032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F294E8-3B3D-9E46-99B7-6ACE98DD2FBE}"/>
              </a:ext>
            </a:extLst>
          </p:cNvPr>
          <p:cNvSpPr/>
          <p:nvPr/>
        </p:nvSpPr>
        <p:spPr>
          <a:xfrm>
            <a:off x="843631" y="38143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FB4FB-5F4E-3E49-B2ED-8471E70B33DB}"/>
              </a:ext>
            </a:extLst>
          </p:cNvPr>
          <p:cNvSpPr/>
          <p:nvPr/>
        </p:nvSpPr>
        <p:spPr>
          <a:xfrm>
            <a:off x="843630" y="329743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3C131-BE9E-C642-A4EA-F630BA479AA0}"/>
              </a:ext>
            </a:extLst>
          </p:cNvPr>
          <p:cNvSpPr/>
          <p:nvPr/>
        </p:nvSpPr>
        <p:spPr>
          <a:xfrm>
            <a:off x="843629" y="277440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D82D-BD9E-7748-ACC0-B0F4327F19E3}"/>
              </a:ext>
            </a:extLst>
          </p:cNvPr>
          <p:cNvSpPr/>
          <p:nvPr/>
        </p:nvSpPr>
        <p:spPr>
          <a:xfrm>
            <a:off x="840441" y="231196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EEEE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27635-6350-2445-8660-81F07E95B54C}"/>
              </a:ext>
            </a:extLst>
          </p:cNvPr>
          <p:cNvSpPr/>
          <p:nvPr/>
        </p:nvSpPr>
        <p:spPr>
          <a:xfrm>
            <a:off x="838200" y="182562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 of SHELLCODE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09DF86-970E-5C4C-9D99-146A41B144A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602849" y="2073681"/>
            <a:ext cx="7079994" cy="160806"/>
          </a:xfrm>
          <a:prstGeom prst="straightConnector1">
            <a:avLst/>
          </a:prstGeom>
          <a:ln w="4762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9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2F21-5999-D942-8EB5-F2D73C1A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Random is the Address?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ACE33EB-0114-E049-BD2B-DACE47DF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6351"/>
            <a:ext cx="6063366" cy="226456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866E33-5B1C-5E4F-A14B-3FF4863AD4DD}"/>
              </a:ext>
            </a:extLst>
          </p:cNvPr>
          <p:cNvGraphicFramePr>
            <a:graphicFrameLocks noGrp="1"/>
          </p:cNvGraphicFramePr>
          <p:nvPr/>
        </p:nvGraphicFramePr>
        <p:xfrm>
          <a:off x="703264" y="1690688"/>
          <a:ext cx="48688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54">
                  <a:extLst>
                    <a:ext uri="{9D8B030D-6E8A-4147-A177-3AD203B41FA5}">
                      <a16:colId xmlns:a16="http://schemas.microsoft.com/office/drawing/2014/main" val="357582044"/>
                    </a:ext>
                  </a:extLst>
                </a:gridCol>
                <a:gridCol w="1129434">
                  <a:extLst>
                    <a:ext uri="{9D8B030D-6E8A-4147-A177-3AD203B41FA5}">
                      <a16:colId xmlns:a16="http://schemas.microsoft.com/office/drawing/2014/main" val="3329458189"/>
                    </a:ext>
                  </a:extLst>
                </a:gridCol>
                <a:gridCol w="2116473">
                  <a:extLst>
                    <a:ext uri="{9D8B030D-6E8A-4147-A177-3AD203B41FA5}">
                      <a16:colId xmlns:a16="http://schemas.microsoft.com/office/drawing/2014/main" val="402095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Entropy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4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32bit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524288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2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32bit 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8192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0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32bit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1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1G…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128M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61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128M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5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524288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1661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107753-2903-1441-B01F-73F228B6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3759200"/>
            <a:ext cx="8204200" cy="309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0EBD20-1734-6E4F-8CC1-0AA7A2254AE5}"/>
              </a:ext>
            </a:extLst>
          </p:cNvPr>
          <p:cNvSpPr/>
          <p:nvPr/>
        </p:nvSpPr>
        <p:spPr>
          <a:xfrm>
            <a:off x="8267205" y="2258864"/>
            <a:ext cx="435360" cy="343049"/>
          </a:xfrm>
          <a:prstGeom prst="rect">
            <a:avLst/>
          </a:prstGeom>
          <a:noFill/>
          <a:ln w="28575">
            <a:solidFill>
              <a:srgbClr val="00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2CE19-6116-A442-B85F-350A2457D9B4}"/>
              </a:ext>
            </a:extLst>
          </p:cNvPr>
          <p:cNvSpPr/>
          <p:nvPr/>
        </p:nvSpPr>
        <p:spPr>
          <a:xfrm>
            <a:off x="9737834" y="2258863"/>
            <a:ext cx="315310" cy="331076"/>
          </a:xfrm>
          <a:prstGeom prst="rect">
            <a:avLst/>
          </a:prstGeom>
          <a:noFill/>
          <a:ln w="28575">
            <a:solidFill>
              <a:srgbClr val="00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C8C38-3FBC-BF4E-B61E-65F12AE65B2E}"/>
              </a:ext>
            </a:extLst>
          </p:cNvPr>
          <p:cNvSpPr/>
          <p:nvPr/>
        </p:nvSpPr>
        <p:spPr>
          <a:xfrm>
            <a:off x="11299549" y="2601913"/>
            <a:ext cx="315310" cy="331076"/>
          </a:xfrm>
          <a:prstGeom prst="rect">
            <a:avLst/>
          </a:prstGeom>
          <a:noFill/>
          <a:ln w="28575">
            <a:solidFill>
              <a:srgbClr val="00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8A1B82-8ADA-A24A-8C8D-BAD456C134A6}"/>
              </a:ext>
            </a:extLst>
          </p:cNvPr>
          <p:cNvSpPr/>
          <p:nvPr/>
        </p:nvSpPr>
        <p:spPr>
          <a:xfrm>
            <a:off x="9439275" y="538162"/>
            <a:ext cx="2166938" cy="3905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DFCE-58A0-CC46-B4DB-A988AD54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682B-3DCB-F34E-AE1C-A919F0BB8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3593" cy="4351338"/>
          </a:xfrm>
        </p:spPr>
        <p:txBody>
          <a:bodyPr/>
          <a:lstStyle/>
          <a:p>
            <a:r>
              <a:rPr lang="en-US" dirty="0"/>
              <a:t>&lt;</a:t>
            </a:r>
            <a:r>
              <a:rPr lang="en-US" b="1" dirty="0">
                <a:solidFill>
                  <a:srgbClr val="FF0000"/>
                </a:solidFill>
              </a:rPr>
              <a:t>1% </a:t>
            </a:r>
            <a:r>
              <a:rPr lang="en-US" dirty="0"/>
              <a:t>in 64 bit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(”</a:t>
            </a:r>
            <a:r>
              <a:rPr lang="en-US" dirty="0" err="1"/>
              <a:t>asdf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Access all strings via relative address from current %rip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 0x23423(%rip),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~ </a:t>
            </a:r>
            <a:r>
              <a:rPr lang="en-US" b="1" dirty="0">
                <a:solidFill>
                  <a:srgbClr val="000CFF"/>
                </a:solidFill>
              </a:rPr>
              <a:t>3% </a:t>
            </a:r>
            <a:r>
              <a:rPr lang="en-US" dirty="0"/>
              <a:t>in 32 bit</a:t>
            </a:r>
          </a:p>
          <a:p>
            <a:pPr lvl="1"/>
            <a:r>
              <a:rPr lang="en-US" dirty="0"/>
              <a:t>Cannot address using %</a:t>
            </a:r>
            <a:r>
              <a:rPr lang="en-US" dirty="0" err="1"/>
              <a:t>eip</a:t>
            </a:r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ko-KR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+5; pop %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; add $0x23423, %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ko-KR" dirty="0">
                <a:sym typeface="Wingdings" pitchFamily="2" charset="2"/>
              </a:rPr>
              <a:t> GETTING EIP to EBX</a:t>
            </a:r>
            <a:endParaRPr lang="en-US" altLang="ko-K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A3BAF-C7CF-EE40-8679-C80F730BE4FD}"/>
              </a:ext>
            </a:extLst>
          </p:cNvPr>
          <p:cNvSpPr/>
          <p:nvPr/>
        </p:nvSpPr>
        <p:spPr>
          <a:xfrm>
            <a:off x="9515475" y="771524"/>
            <a:ext cx="2014538" cy="190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1630D-336B-6741-8B89-AE826503DADA}"/>
              </a:ext>
            </a:extLst>
          </p:cNvPr>
          <p:cNvSpPr/>
          <p:nvPr/>
        </p:nvSpPr>
        <p:spPr>
          <a:xfrm>
            <a:off x="9515475" y="2812257"/>
            <a:ext cx="2014538" cy="105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1D1B3-9DF2-9C48-B9BF-BCC16B0A7407}"/>
              </a:ext>
            </a:extLst>
          </p:cNvPr>
          <p:cNvSpPr/>
          <p:nvPr/>
        </p:nvSpPr>
        <p:spPr>
          <a:xfrm>
            <a:off x="9515475" y="1414463"/>
            <a:ext cx="2014538" cy="276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PRINTF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F20FE-DC6D-EE4E-8AB0-8B1219FF4D0C}"/>
              </a:ext>
            </a:extLst>
          </p:cNvPr>
          <p:cNvSpPr/>
          <p:nvPr/>
        </p:nvSpPr>
        <p:spPr>
          <a:xfrm>
            <a:off x="9515475" y="3201194"/>
            <a:ext cx="2014538" cy="276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”</a:t>
            </a:r>
            <a:r>
              <a:rPr lang="en-US" b="1" dirty="0" err="1">
                <a:solidFill>
                  <a:schemeClr val="tx1"/>
                </a:solidFill>
              </a:rPr>
              <a:t>asdf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D0643A9A-D9CA-5643-8CB6-76DB53EBFEB7}"/>
              </a:ext>
            </a:extLst>
          </p:cNvPr>
          <p:cNvCxnSpPr>
            <a:stCxn id="7" idx="1"/>
            <a:endCxn id="8" idx="1"/>
          </p:cNvCxnSpPr>
          <p:nvPr/>
        </p:nvCxnSpPr>
        <p:spPr>
          <a:xfrm rot="10800000" flipV="1">
            <a:off x="9515475" y="1552575"/>
            <a:ext cx="12700" cy="1786731"/>
          </a:xfrm>
          <a:prstGeom prst="bentConnector3">
            <a:avLst>
              <a:gd name="adj1" fmla="val 2475000"/>
            </a:avLst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7C0C86-6E5F-044D-A4D7-C3A2B67970FD}"/>
              </a:ext>
            </a:extLst>
          </p:cNvPr>
          <p:cNvSpPr txBox="1"/>
          <p:nvPr/>
        </p:nvSpPr>
        <p:spPr>
          <a:xfrm>
            <a:off x="8270299" y="1640959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0x23423</a:t>
            </a:r>
          </a:p>
        </p:txBody>
      </p:sp>
    </p:spTree>
    <p:extLst>
      <p:ext uri="{BB962C8B-B14F-4D97-AF65-F5344CB8AC3E}">
        <p14:creationId xmlns:p14="http://schemas.microsoft.com/office/powerpoint/2010/main" val="3375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AA75-1782-0F47-BDCD-270167C49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Then, How Can We Bypass ASLR?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381B-78FB-7F4F-BA9B-1A26DF28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Brute-force</a:t>
            </a:r>
          </a:p>
          <a:p>
            <a:pPr lvl="1"/>
            <a:r>
              <a:rPr lang="en-US" dirty="0"/>
              <a:t>Get a core dump</a:t>
            </a:r>
          </a:p>
          <a:p>
            <a:pPr lvl="1"/>
            <a:r>
              <a:rPr lang="en-US" dirty="0"/>
              <a:t>Set that address</a:t>
            </a:r>
          </a:p>
          <a:p>
            <a:pPr lvl="1"/>
            <a:r>
              <a:rPr lang="en-US" dirty="0"/>
              <a:t>Run for N times!</a:t>
            </a:r>
          </a:p>
          <a:p>
            <a:pPr lvl="1"/>
            <a:endParaRPr lang="en-US" dirty="0"/>
          </a:p>
          <a:p>
            <a:r>
              <a:rPr lang="en-US" dirty="0"/>
              <a:t>Eventually the address will be matched..</a:t>
            </a:r>
          </a:p>
          <a:p>
            <a:pPr lvl="1"/>
            <a:r>
              <a:rPr lang="en-US" dirty="0"/>
              <a:t>Look at the 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Requires </a:t>
            </a:r>
            <a:r>
              <a:rPr lang="en-US" b="1" dirty="0">
                <a:solidFill>
                  <a:srgbClr val="FF0000"/>
                </a:solidFill>
              </a:rPr>
              <a:t>too many trials</a:t>
            </a:r>
            <a:r>
              <a:rPr lang="en-US" dirty="0"/>
              <a:t> in some cases…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815FD3-68CB-614F-9440-D1A6F8DF2D82}"/>
              </a:ext>
            </a:extLst>
          </p:cNvPr>
          <p:cNvGraphicFramePr>
            <a:graphicFrameLocks noGrp="1"/>
          </p:cNvGraphicFramePr>
          <p:nvPr/>
        </p:nvGraphicFramePr>
        <p:xfrm>
          <a:off x="6975476" y="2146459"/>
          <a:ext cx="48688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54">
                  <a:extLst>
                    <a:ext uri="{9D8B030D-6E8A-4147-A177-3AD203B41FA5}">
                      <a16:colId xmlns:a16="http://schemas.microsoft.com/office/drawing/2014/main" val="357582044"/>
                    </a:ext>
                  </a:extLst>
                </a:gridCol>
                <a:gridCol w="1129434">
                  <a:extLst>
                    <a:ext uri="{9D8B030D-6E8A-4147-A177-3AD203B41FA5}">
                      <a16:colId xmlns:a16="http://schemas.microsoft.com/office/drawing/2014/main" val="3329458189"/>
                    </a:ext>
                  </a:extLst>
                </a:gridCol>
                <a:gridCol w="2116473">
                  <a:extLst>
                    <a:ext uri="{9D8B030D-6E8A-4147-A177-3AD203B41FA5}">
                      <a16:colId xmlns:a16="http://schemas.microsoft.com/office/drawing/2014/main" val="402095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Entropy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4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32bit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524288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2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32bit 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8192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0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32bit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1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1G…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heap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128M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61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128M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5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64bit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in 524288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21661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82E0BB3-1076-2647-8020-62FD860E527F}"/>
              </a:ext>
            </a:extLst>
          </p:cNvPr>
          <p:cNvSpPr/>
          <p:nvPr/>
        </p:nvSpPr>
        <p:spPr>
          <a:xfrm>
            <a:off x="6975476" y="3671047"/>
            <a:ext cx="4868861" cy="10623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DDDB-681A-904E-9D71-326CB0E5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5CE8E-E47B-5C4F-90D6-BC3A2780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</p:spPr>
        <p:txBody>
          <a:bodyPr/>
          <a:lstStyle/>
          <a:p>
            <a:r>
              <a:rPr lang="en-US" dirty="0"/>
              <a:t>Information Leak</a:t>
            </a:r>
          </a:p>
          <a:p>
            <a:pPr lvl="1"/>
            <a:r>
              <a:rPr lang="en-US" dirty="0"/>
              <a:t>Leak the target address!</a:t>
            </a:r>
          </a:p>
          <a:p>
            <a:pPr lvl="1"/>
            <a:r>
              <a:rPr lang="en-US" dirty="0" err="1"/>
              <a:t>libc</a:t>
            </a:r>
            <a:r>
              <a:rPr lang="en-US" dirty="0"/>
              <a:t>? Where is the system()?</a:t>
            </a:r>
          </a:p>
          <a:p>
            <a:endParaRPr lang="en-US" dirty="0"/>
          </a:p>
          <a:p>
            <a:r>
              <a:rPr lang="en-US" dirty="0"/>
              <a:t>Leaking a target address (e.g., system()) could be difficult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system() should be used in a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Our bug should be located near the use of system()</a:t>
            </a:r>
          </a:p>
        </p:txBody>
      </p:sp>
    </p:spTree>
    <p:extLst>
      <p:ext uri="{BB962C8B-B14F-4D97-AF65-F5344CB8AC3E}">
        <p14:creationId xmlns:p14="http://schemas.microsoft.com/office/powerpoint/2010/main" val="2033491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0F06-42A9-D449-BEBC-F0ABD872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ASLR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DD862-0303-2445-80F6-0F85E804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588"/>
            <a:ext cx="6516687" cy="4351338"/>
          </a:xfrm>
        </p:spPr>
        <p:txBody>
          <a:bodyPr/>
          <a:lstStyle/>
          <a:p>
            <a:r>
              <a:rPr lang="en-US" dirty="0"/>
              <a:t>How do they randomize the address?</a:t>
            </a:r>
          </a:p>
          <a:p>
            <a:pPr lvl="1"/>
            <a:r>
              <a:rPr lang="en-US" dirty="0"/>
              <a:t>Change the BASE address of each area</a:t>
            </a:r>
          </a:p>
          <a:p>
            <a:pPr lvl="1"/>
            <a:r>
              <a:rPr lang="en-US" dirty="0"/>
              <a:t>Use relative addressing in the area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87012-3859-D744-9C6F-1BD1BE441E0C}"/>
              </a:ext>
            </a:extLst>
          </p:cNvPr>
          <p:cNvGrpSpPr/>
          <p:nvPr/>
        </p:nvGrpSpPr>
        <p:grpSpPr>
          <a:xfrm>
            <a:off x="6894132" y="1059438"/>
            <a:ext cx="5297868" cy="4802188"/>
            <a:chOff x="282575" y="1690687"/>
            <a:chExt cx="5297868" cy="4802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DD92CA-3444-8143-8ADD-DA99BFC5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75" y="1690688"/>
              <a:ext cx="5297868" cy="47815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486CB3-D7D3-2F4F-B2D5-0C566DE6DEBA}"/>
                </a:ext>
              </a:extLst>
            </p:cNvPr>
            <p:cNvSpPr/>
            <p:nvPr/>
          </p:nvSpPr>
          <p:spPr>
            <a:xfrm>
              <a:off x="1891862" y="1690688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7A2157-ECDB-6E40-AC61-7EF9DD8088C8}"/>
                </a:ext>
              </a:extLst>
            </p:cNvPr>
            <p:cNvSpPr/>
            <p:nvPr/>
          </p:nvSpPr>
          <p:spPr>
            <a:xfrm>
              <a:off x="3736152" y="1690687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979249-C408-754B-90DA-537FC2DCD4F0}"/>
                </a:ext>
              </a:extLst>
            </p:cNvPr>
            <p:cNvSpPr/>
            <p:nvPr/>
          </p:nvSpPr>
          <p:spPr>
            <a:xfrm>
              <a:off x="1429406" y="6176471"/>
              <a:ext cx="1045779" cy="316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22648-4A7A-E342-8903-3499FAC222DD}"/>
                </a:ext>
              </a:extLst>
            </p:cNvPr>
            <p:cNvSpPr/>
            <p:nvPr/>
          </p:nvSpPr>
          <p:spPr>
            <a:xfrm>
              <a:off x="3273697" y="6155833"/>
              <a:ext cx="1282537" cy="33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9631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7D62-1787-F54D-81E6-619F741B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Addressing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C38F79-3CCB-E948-AF37-0B7EF8DE8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736" y="1371230"/>
            <a:ext cx="4577278" cy="548677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866799-4C7B-2949-9A49-9B0447EFC73A}"/>
              </a:ext>
            </a:extLst>
          </p:cNvPr>
          <p:cNvSpPr txBox="1"/>
          <p:nvPr/>
        </p:nvSpPr>
        <p:spPr>
          <a:xfrm>
            <a:off x="7227543" y="3027848"/>
            <a:ext cx="4299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CFF"/>
                </a:solidFill>
              </a:rPr>
              <a:t>Addresses are different,</a:t>
            </a:r>
          </a:p>
          <a:p>
            <a:pPr algn="ctr"/>
            <a:r>
              <a:rPr lang="en-US" sz="2400" b="1" dirty="0">
                <a:solidFill>
                  <a:srgbClr val="000CFF"/>
                </a:solidFill>
              </a:rPr>
              <a:t>But their distances are the same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CB62A-5F09-EE49-97A2-BBB736AA8A49}"/>
              </a:ext>
            </a:extLst>
          </p:cNvPr>
          <p:cNvSpPr/>
          <p:nvPr/>
        </p:nvSpPr>
        <p:spPr>
          <a:xfrm>
            <a:off x="1092736" y="3027848"/>
            <a:ext cx="4217894" cy="23978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26737-3373-A742-B20D-25EF836B5524}"/>
              </a:ext>
            </a:extLst>
          </p:cNvPr>
          <p:cNvSpPr/>
          <p:nvPr/>
        </p:nvSpPr>
        <p:spPr>
          <a:xfrm>
            <a:off x="1092736" y="4823030"/>
            <a:ext cx="4217894" cy="23978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5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AA75-1782-0F47-BDCD-270167C49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Bypass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381B-78FB-7F4F-BA9B-1A26DF28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Library</a:t>
            </a:r>
          </a:p>
          <a:p>
            <a:pPr lvl="1"/>
            <a:r>
              <a:rPr lang="en-US" dirty="0" err="1"/>
              <a:t>ldd</a:t>
            </a:r>
            <a:r>
              <a:rPr lang="en-US" dirty="0"/>
              <a:t> first</a:t>
            </a:r>
          </a:p>
          <a:p>
            <a:pPr lvl="1"/>
            <a:r>
              <a:rPr lang="en-US" dirty="0"/>
              <a:t>Open that library with </a:t>
            </a:r>
            <a:r>
              <a:rPr lang="en-US" dirty="0" err="1"/>
              <a:t>gdb</a:t>
            </a:r>
            <a:endParaRPr lang="en-US" dirty="0"/>
          </a:p>
          <a:p>
            <a:pPr lvl="1"/>
            <a:r>
              <a:rPr lang="en-US" dirty="0"/>
              <a:t>Print functions!</a:t>
            </a:r>
          </a:p>
          <a:p>
            <a:pPr lvl="2"/>
            <a:r>
              <a:rPr lang="en-US" dirty="0"/>
              <a:t>Prints offset</a:t>
            </a:r>
          </a:p>
          <a:p>
            <a:pPr lvl="2"/>
            <a:endParaRPr lang="en-US" dirty="0"/>
          </a:p>
          <a:p>
            <a:r>
              <a:rPr lang="en-US" dirty="0"/>
              <a:t>Attacking Library</a:t>
            </a:r>
          </a:p>
          <a:p>
            <a:pPr lvl="1"/>
            <a:r>
              <a:rPr lang="en-US" dirty="0"/>
              <a:t>Leak one library address (e.g., FUNC_A) </a:t>
            </a:r>
          </a:p>
          <a:p>
            <a:pPr lvl="1"/>
            <a:r>
              <a:rPr lang="en-US" dirty="0"/>
              <a:t>Find what is the base address</a:t>
            </a:r>
            <a:r>
              <a:rPr lang="en-US" altLang="ko-KR" dirty="0"/>
              <a:t>: LIBC_BASE = LEAK – OFFSET_A</a:t>
            </a:r>
          </a:p>
          <a:p>
            <a:pPr lvl="1"/>
            <a:r>
              <a:rPr lang="en-US" dirty="0"/>
              <a:t>Calculate system: SYSTEM = LIBC_BASE + OFFSET_SYSTEM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C7F29-3C73-364E-878D-4EAEC8EA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11" y="2384472"/>
            <a:ext cx="5875207" cy="1974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F7398-950C-E540-AB51-BA000342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98" y="1302820"/>
            <a:ext cx="6011639" cy="9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37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6748-262B-C644-8B2A-832ABBC5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bypass in </a:t>
            </a:r>
            <a:r>
              <a:rPr lang="en-US" dirty="0" err="1"/>
              <a:t>pwntools</a:t>
            </a:r>
            <a:r>
              <a:rPr lang="en-US" dirty="0"/>
              <a:t>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A06D4-1819-B441-8E3A-32DC245C6218}"/>
              </a:ext>
            </a:extLst>
          </p:cNvPr>
          <p:cNvSpPr txBox="1"/>
          <p:nvPr/>
        </p:nvSpPr>
        <p:spPr>
          <a:xfrm>
            <a:off x="2162736" y="2136338"/>
            <a:ext cx="746311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ELF(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'/lib/i386-linux-gnu/libc.so.6’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printf_address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0xf7e0e430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leak()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libc_base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printf_address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 err="1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check page align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libc_base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0xfff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system_base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libc_base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 err="1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'system'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7673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4152-E871-8049-A93F-83DCCA3A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C6796-FEEE-014B-A714-CC36CC1B5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have a strong defense, systems have to randomize all addresses</a:t>
            </a:r>
          </a:p>
          <a:p>
            <a:pPr lvl="1"/>
            <a:r>
              <a:rPr lang="en-US" dirty="0"/>
              <a:t>Code, data, stack, heap, library, </a:t>
            </a:r>
            <a:r>
              <a:rPr lang="en-US" dirty="0" err="1"/>
              <a:t>mmap</a:t>
            </a:r>
            <a:r>
              <a:rPr lang="en-US" dirty="0"/>
              <a:t>(), etc.</a:t>
            </a:r>
          </a:p>
          <a:p>
            <a:pPr lvl="1"/>
            <a:endParaRPr lang="en-US" dirty="0"/>
          </a:p>
          <a:p>
            <a:r>
              <a:rPr lang="en-US" dirty="0"/>
              <a:t>However, Code/data still merely randomized</a:t>
            </a:r>
          </a:p>
          <a:p>
            <a:pPr lvl="1"/>
            <a:r>
              <a:rPr lang="en-US" dirty="0"/>
              <a:t>Why? Some compatibility issue…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13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07753-2903-1441-B01F-73F228B6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55" y="1252397"/>
            <a:ext cx="11525289" cy="43532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C17EAE-23C7-134C-98E3-EFAC993DC580}"/>
              </a:ext>
            </a:extLst>
          </p:cNvPr>
          <p:cNvSpPr/>
          <p:nvPr/>
        </p:nvSpPr>
        <p:spPr>
          <a:xfrm>
            <a:off x="333354" y="1508331"/>
            <a:ext cx="5005127" cy="26668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3F5B6-61BB-4D49-A9B7-5CD4A6A7DBD7}"/>
              </a:ext>
            </a:extLst>
          </p:cNvPr>
          <p:cNvSpPr/>
          <p:nvPr/>
        </p:nvSpPr>
        <p:spPr>
          <a:xfrm>
            <a:off x="333353" y="2951649"/>
            <a:ext cx="5005127" cy="26668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8266F-4DDE-3B44-AC57-B5DCA6EDC87E}"/>
              </a:ext>
            </a:extLst>
          </p:cNvPr>
          <p:cNvSpPr/>
          <p:nvPr/>
        </p:nvSpPr>
        <p:spPr>
          <a:xfrm>
            <a:off x="319903" y="4359306"/>
            <a:ext cx="5005127" cy="26668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0A0E-C56F-AB4D-8108-8CBC7ABF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Execution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D5A3-FAEE-AC40-A85B-35D74C5D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Know how to exploit a buffer overflow </a:t>
            </a:r>
            <a:r>
              <a:rPr lang="en-US" dirty="0" err="1"/>
              <a:t>vuln</a:t>
            </a:r>
            <a:r>
              <a:rPr lang="en-US" dirty="0"/>
              <a:t>. What’s next?</a:t>
            </a:r>
          </a:p>
          <a:p>
            <a:pPr lvl="1"/>
            <a:r>
              <a:rPr lang="en-US" dirty="0"/>
              <a:t>A: Jump to your shellcode!</a:t>
            </a:r>
          </a:p>
          <a:p>
            <a:endParaRPr lang="en-US" dirty="0"/>
          </a:p>
          <a:p>
            <a:r>
              <a:rPr lang="en-US" dirty="0"/>
              <a:t>Another Q: why do we let the attacker run a shellcode? Block it!</a:t>
            </a:r>
          </a:p>
          <a:p>
            <a:pPr lvl="1"/>
            <a:r>
              <a:rPr lang="en-US" dirty="0"/>
              <a:t>Attacker uploads and runs shellcode in the stack</a:t>
            </a:r>
          </a:p>
          <a:p>
            <a:pPr lvl="1"/>
            <a:r>
              <a:rPr lang="en-US" dirty="0"/>
              <a:t>Stack only stores data</a:t>
            </a:r>
          </a:p>
          <a:p>
            <a:pPr lvl="1"/>
            <a:r>
              <a:rPr lang="en-US" dirty="0"/>
              <a:t>Why stack is executable?</a:t>
            </a:r>
          </a:p>
          <a:p>
            <a:pPr lvl="2"/>
            <a:r>
              <a:rPr lang="en-US" dirty="0"/>
              <a:t>Make it non-executable!</a:t>
            </a:r>
          </a:p>
        </p:txBody>
      </p:sp>
    </p:spTree>
    <p:extLst>
      <p:ext uri="{BB962C8B-B14F-4D97-AF65-F5344CB8AC3E}">
        <p14:creationId xmlns:p14="http://schemas.microsoft.com/office/powerpoint/2010/main" val="21412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5463-DD2F-0B46-8AD9-C7EE3B57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Independent Executable (PIE)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BDB6E6-3D39-B943-A129-177D5751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8318" cy="4351338"/>
          </a:xfrm>
        </p:spPr>
        <p:txBody>
          <a:bodyPr/>
          <a:lstStyle/>
          <a:p>
            <a:r>
              <a:rPr lang="en-US" dirty="0"/>
              <a:t>Randomize Code/Data!</a:t>
            </a:r>
          </a:p>
          <a:p>
            <a:pPr lvl="1"/>
            <a:r>
              <a:rPr lang="en-US" dirty="0"/>
              <a:t>Now everything becomes randomized</a:t>
            </a:r>
          </a:p>
          <a:p>
            <a:pPr lvl="1"/>
            <a:endParaRPr lang="en-US" dirty="0"/>
          </a:p>
          <a:p>
            <a:r>
              <a:rPr lang="en-US" dirty="0"/>
              <a:t>Unlike libraries, you need to recompile code</a:t>
            </a:r>
          </a:p>
          <a:p>
            <a:pPr lvl="1"/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Now, PIE becomes default.</a:t>
            </a:r>
          </a:p>
          <a:p>
            <a:pPr lvl="1"/>
            <a:r>
              <a:rPr lang="en-US" dirty="0"/>
              <a:t>i.e., If you compile a program with a recent compiler, your main() will be randomized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F3C56E-2C6E-D142-853C-73D622E6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572" y="1690688"/>
            <a:ext cx="2693210" cy="27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8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FA81-EFFF-9E4F-A680-1FA41888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Independent Executable (PIE)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1692D5-ED2E-044D-94AA-75233E6F8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376"/>
            <a:ext cx="6090365" cy="4035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8AFAC5-5894-B846-91B2-73ABD4F1D0F1}"/>
              </a:ext>
            </a:extLst>
          </p:cNvPr>
          <p:cNvSpPr txBox="1"/>
          <p:nvPr/>
        </p:nvSpPr>
        <p:spPr>
          <a:xfrm>
            <a:off x="1214437" y="2051199"/>
            <a:ext cx="396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/bin/cat from Ubuntu 16.04.3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65F62-2789-D547-A86A-6B107820568E}"/>
              </a:ext>
            </a:extLst>
          </p:cNvPr>
          <p:cNvSpPr txBox="1"/>
          <p:nvPr/>
        </p:nvSpPr>
        <p:spPr>
          <a:xfrm>
            <a:off x="7038974" y="2051199"/>
            <a:ext cx="386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/bin/</a:t>
            </a:r>
            <a:r>
              <a:rPr lang="en-US" sz="2400" b="1" dirty="0" err="1"/>
              <a:t>sh</a:t>
            </a:r>
            <a:r>
              <a:rPr lang="en-US" sz="2400" b="1" dirty="0"/>
              <a:t> from Ubuntu 16.04.3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ACDD55-DCEA-C344-9E39-D8B181BFD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2873374"/>
            <a:ext cx="5984344" cy="3984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18D6AA-8FC5-7940-A833-1E602D44BAFC}"/>
              </a:ext>
            </a:extLst>
          </p:cNvPr>
          <p:cNvSpPr/>
          <p:nvPr/>
        </p:nvSpPr>
        <p:spPr>
          <a:xfrm>
            <a:off x="121025" y="4282909"/>
            <a:ext cx="5577640" cy="2353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F76BB-6C76-6B49-88D8-CA27B63110B5}"/>
              </a:ext>
            </a:extLst>
          </p:cNvPr>
          <p:cNvSpPr/>
          <p:nvPr/>
        </p:nvSpPr>
        <p:spPr>
          <a:xfrm>
            <a:off x="6344023" y="4242568"/>
            <a:ext cx="5577640" cy="2353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E91E2-A466-1841-8D15-E4D0069A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41" y="0"/>
            <a:ext cx="9133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4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B6B3-D8BE-4C48-85C8-70A3E08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Readable Memory was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7D08-3ED0-4845-9A12-0FE61D93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Intel/AMD CPUs</a:t>
            </a:r>
          </a:p>
          <a:p>
            <a:pPr lvl="1"/>
            <a:r>
              <a:rPr lang="en-US" dirty="0"/>
              <a:t>No executable flag in page table entry – only checks RW</a:t>
            </a:r>
          </a:p>
          <a:p>
            <a:pPr lvl="1"/>
            <a:r>
              <a:rPr lang="en-US" dirty="0"/>
              <a:t>AMD64 – introduced NX bit (No-</a:t>
            </a:r>
            <a:r>
              <a:rPr lang="en-US" dirty="0" err="1"/>
              <a:t>eXecute</a:t>
            </a:r>
            <a:r>
              <a:rPr lang="en-US" dirty="0"/>
              <a:t>, in 2003)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3DC47-3F4C-6F45-AB90-B74A156D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34" y="3230773"/>
            <a:ext cx="8890262" cy="36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B6B3-D8BE-4C48-85C8-70A3E08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Readable Memory was Executable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7D08-3ED0-4845-9A12-0FE61D93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Intel/AMD CPUs</a:t>
            </a:r>
          </a:p>
          <a:p>
            <a:pPr lvl="1"/>
            <a:r>
              <a:rPr lang="en-US" dirty="0"/>
              <a:t>No executable flag in page table entry – only checks RW</a:t>
            </a:r>
          </a:p>
          <a:p>
            <a:pPr lvl="1"/>
            <a:r>
              <a:rPr lang="en-US" dirty="0"/>
              <a:t>AMD64 – introduced NX bit (No-</a:t>
            </a:r>
            <a:r>
              <a:rPr lang="en-US" dirty="0" err="1"/>
              <a:t>eXecute</a:t>
            </a:r>
            <a:r>
              <a:rPr lang="en-US" dirty="0"/>
              <a:t>, in 2003)</a:t>
            </a:r>
          </a:p>
          <a:p>
            <a:r>
              <a:rPr lang="en-US" dirty="0"/>
              <a:t>Windows</a:t>
            </a:r>
          </a:p>
          <a:p>
            <a:pPr lvl="1"/>
            <a:r>
              <a:rPr lang="en-US" dirty="0"/>
              <a:t>Supporting DEP from Windows XP SP2 (in 2004)</a:t>
            </a:r>
          </a:p>
          <a:p>
            <a:r>
              <a:rPr lang="en-US" dirty="0"/>
              <a:t>Linux</a:t>
            </a:r>
          </a:p>
          <a:p>
            <a:pPr lvl="1"/>
            <a:r>
              <a:rPr lang="en-US" dirty="0"/>
              <a:t>Supporting NX since 2.6.8 (in 2004)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65F9F-B2DC-D947-A2D3-DDBE3415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413" y="1690688"/>
            <a:ext cx="3602587" cy="38388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99FCF7-014B-954C-BA02-26A49928BF2A}"/>
              </a:ext>
            </a:extLst>
          </p:cNvPr>
          <p:cNvSpPr/>
          <p:nvPr/>
        </p:nvSpPr>
        <p:spPr>
          <a:xfrm>
            <a:off x="585788" y="5043488"/>
            <a:ext cx="7343775" cy="158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DEP, NX (No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eXecute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),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W⊕X (Write XOR Execute)</a:t>
            </a:r>
          </a:p>
        </p:txBody>
      </p:sp>
    </p:spTree>
    <p:extLst>
      <p:ext uri="{BB962C8B-B14F-4D97-AF65-F5344CB8AC3E}">
        <p14:creationId xmlns:p14="http://schemas.microsoft.com/office/powerpoint/2010/main" val="11084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8BC5-6FC0-0342-97A0-937F3BC4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 / non-exec stack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BDD0D6-5755-3440-979F-FDAAA54C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dirty="0" err="1"/>
              <a:t>readelf</a:t>
            </a:r>
            <a:r>
              <a:rPr lang="en-US" dirty="0"/>
              <a:t> -l /home/lab05/</a:t>
            </a:r>
            <a:r>
              <a:rPr lang="en-US" dirty="0" err="1"/>
              <a:t>libbase</a:t>
            </a:r>
            <a:r>
              <a:rPr lang="en-US" dirty="0"/>
              <a:t>/target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89B085-C1DD-D443-A069-3CE8FD80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311398"/>
            <a:ext cx="10387584" cy="3996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18BE4D-E57A-3540-B239-06894CBD1494}"/>
              </a:ext>
            </a:extLst>
          </p:cNvPr>
          <p:cNvSpPr/>
          <p:nvPr/>
        </p:nvSpPr>
        <p:spPr>
          <a:xfrm>
            <a:off x="651781" y="5589714"/>
            <a:ext cx="11263313" cy="31432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65F748-D461-8647-BF3A-B892E1B9ED33}"/>
              </a:ext>
            </a:extLst>
          </p:cNvPr>
          <p:cNvSpPr/>
          <p:nvPr/>
        </p:nvSpPr>
        <p:spPr>
          <a:xfrm>
            <a:off x="377799" y="3987847"/>
            <a:ext cx="11625943" cy="399497"/>
          </a:xfrm>
          <a:prstGeom prst="rect">
            <a:avLst/>
          </a:prstGeom>
          <a:noFill/>
          <a:ln w="5080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7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8A2A34E-8DB6-474D-9E50-00DC6A0C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1" y="2334532"/>
            <a:ext cx="10388254" cy="4232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D8BC5-6FC0-0342-97A0-937F3BC4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 / non-exec stack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BDD0D6-5755-3440-979F-FDAAA54C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dirty="0" err="1"/>
              <a:t>readelf</a:t>
            </a:r>
            <a:r>
              <a:rPr lang="en-US" dirty="0"/>
              <a:t> -l /home/lab03/</a:t>
            </a:r>
            <a:r>
              <a:rPr lang="en-US" dirty="0" err="1"/>
              <a:t>jmp</a:t>
            </a:r>
            <a:r>
              <a:rPr lang="en-US" dirty="0"/>
              <a:t>-to-stack/target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8BE4D-E57A-3540-B239-06894CBD1494}"/>
              </a:ext>
            </a:extLst>
          </p:cNvPr>
          <p:cNvSpPr/>
          <p:nvPr/>
        </p:nvSpPr>
        <p:spPr>
          <a:xfrm>
            <a:off x="221477" y="5616609"/>
            <a:ext cx="11263313" cy="31432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2AFA1-C0BC-9648-91F2-847B360831EA}"/>
              </a:ext>
            </a:extLst>
          </p:cNvPr>
          <p:cNvSpPr/>
          <p:nvPr/>
        </p:nvSpPr>
        <p:spPr>
          <a:xfrm>
            <a:off x="135753" y="3987847"/>
            <a:ext cx="11625943" cy="399497"/>
          </a:xfrm>
          <a:prstGeom prst="rect">
            <a:avLst/>
          </a:prstGeom>
          <a:noFill/>
          <a:ln w="50800"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 smtClean="0">
            <a:solidFill>
              <a:schemeClr val="tx1"/>
            </a:solidFill>
            <a:latin typeface="+mj-lt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8521</TotalTime>
  <Words>1701</Words>
  <Application>Microsoft Macintosh PowerPoint</Application>
  <PresentationFormat>Widescreen</PresentationFormat>
  <Paragraphs>506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Courier</vt:lpstr>
      <vt:lpstr>Courier New</vt:lpstr>
      <vt:lpstr>Office Theme</vt:lpstr>
      <vt:lpstr>DEP/ASLR</vt:lpstr>
      <vt:lpstr>Objectives</vt:lpstr>
      <vt:lpstr>Stack Buffer Overflow + Run Shellcode</vt:lpstr>
      <vt:lpstr>Data Execution Prevention</vt:lpstr>
      <vt:lpstr>PowerPoint Presentation</vt:lpstr>
      <vt:lpstr>All Readable Memory was Executable</vt:lpstr>
      <vt:lpstr>All Readable Memory was Executable</vt:lpstr>
      <vt:lpstr>Exec / non-exec stack</vt:lpstr>
      <vt:lpstr>Exec / non-exec stack</vt:lpstr>
      <vt:lpstr>Non-executable Stack</vt:lpstr>
      <vt:lpstr>Dynamically Linked Library</vt:lpstr>
      <vt:lpstr>How a Program is Loaded…</vt:lpstr>
      <vt:lpstr>Dynamically Linked Library: libc</vt:lpstr>
      <vt:lpstr>Finding libc Functions</vt:lpstr>
      <vt:lpstr>Finding libc Functions</vt:lpstr>
      <vt:lpstr>Stack Overflow Again</vt:lpstr>
      <vt:lpstr>Function Call and Stack</vt:lpstr>
      <vt:lpstr>Function Call and Stack</vt:lpstr>
      <vt:lpstr>Function Call and Stack</vt:lpstr>
      <vt:lpstr>Calling System(“/bin/sh”)</vt:lpstr>
      <vt:lpstr>Calling System(“/bin/sh”)</vt:lpstr>
      <vt:lpstr>Calling Multiple Functions</vt:lpstr>
      <vt:lpstr>Calling Multiple Functions</vt:lpstr>
      <vt:lpstr>Stack Buffer Overflow + Run Shellcode</vt:lpstr>
      <vt:lpstr>Stack Buffer Overflow + Run Shellcode</vt:lpstr>
      <vt:lpstr>Address Space Layout Randomization (ASLR)</vt:lpstr>
      <vt:lpstr>ASLR - History</vt:lpstr>
      <vt:lpstr>ASLR - History</vt:lpstr>
      <vt:lpstr>ASLR: Randomize Addresses per Each Execution</vt:lpstr>
      <vt:lpstr>How Random is the Address?</vt:lpstr>
      <vt:lpstr>Overhead?</vt:lpstr>
      <vt:lpstr>Then, How Can We Bypass ASLR?</vt:lpstr>
      <vt:lpstr>Leak address</vt:lpstr>
      <vt:lpstr>Understanding ASLR Characteristics</vt:lpstr>
      <vt:lpstr>Relative Addressing</vt:lpstr>
      <vt:lpstr>ASLR Bypass Strategy</vt:lpstr>
      <vt:lpstr>ASLR bypass in pwntools version</vt:lpstr>
      <vt:lpstr>CAVEAT</vt:lpstr>
      <vt:lpstr>PowerPoint Presentation</vt:lpstr>
      <vt:lpstr>Position Independent Executable (PIE)</vt:lpstr>
      <vt:lpstr>Position Independent Executable (PIE)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Yun, Insu</cp:lastModifiedBy>
  <cp:revision>1277</cp:revision>
  <dcterms:created xsi:type="dcterms:W3CDTF">2021-01-11T13:07:34Z</dcterms:created>
  <dcterms:modified xsi:type="dcterms:W3CDTF">2021-01-23T06:52:54Z</dcterms:modified>
</cp:coreProperties>
</file>