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626" r:id="rId3"/>
    <p:sldId id="592" r:id="rId4"/>
    <p:sldId id="627" r:id="rId5"/>
    <p:sldId id="629" r:id="rId6"/>
    <p:sldId id="630" r:id="rId7"/>
    <p:sldId id="631" r:id="rId8"/>
    <p:sldId id="610" r:id="rId9"/>
    <p:sldId id="596" r:id="rId10"/>
    <p:sldId id="611" r:id="rId11"/>
    <p:sldId id="603" r:id="rId12"/>
    <p:sldId id="634" r:id="rId13"/>
    <p:sldId id="632" r:id="rId14"/>
    <p:sldId id="605" r:id="rId15"/>
    <p:sldId id="635" r:id="rId16"/>
    <p:sldId id="606" r:id="rId17"/>
    <p:sldId id="607" r:id="rId18"/>
    <p:sldId id="608" r:id="rId19"/>
    <p:sldId id="614" r:id="rId20"/>
    <p:sldId id="615" r:id="rId21"/>
    <p:sldId id="616" r:id="rId22"/>
    <p:sldId id="636" r:id="rId23"/>
    <p:sldId id="617" r:id="rId24"/>
    <p:sldId id="641" r:id="rId25"/>
    <p:sldId id="625" r:id="rId26"/>
    <p:sldId id="638" r:id="rId27"/>
    <p:sldId id="639" r:id="rId28"/>
    <p:sldId id="64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19"/>
    <p:restoredTop sz="76722"/>
  </p:normalViewPr>
  <p:slideViewPr>
    <p:cSldViewPr snapToGrid="0" snapToObjects="1">
      <p:cViewPr varScale="1">
        <p:scale>
          <a:sx n="95" d="100"/>
          <a:sy n="95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42159-B4B4-6D46-A3A3-C5B0D3235721}" type="datetimeFigureOut">
              <a:rPr lang="en-US" smtClean="0"/>
              <a:t>1/23/21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5031E-489E-3540-9CC8-8D6E2BB4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79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48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32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90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0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09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9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20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3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2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908A4-5077-A94E-8A4A-A5FAFAA33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707F6-C9A3-7C44-856C-43BF4A7F0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01172-AA55-0443-9A98-E24838B3D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3B94-0A0A-474B-A0B7-532F9C38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0C582-0F4F-1945-9865-D62A28EC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A70D-D288-1341-AB6C-F105E781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EF448C-DFF2-5340-A971-39AD13476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99B4E-F78B-C341-A5BE-B766FEA1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9730E-8A86-B442-8094-5FB3C405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DFF78-1C71-2141-A411-0E2C586A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7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E089D2-B6E1-904C-854E-2114BC38D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1E183-1D4F-C54F-8182-B899DFF0A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DC0A-4357-B24F-AE7A-3BBAF50B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263C9-2DB2-B94C-B679-D1FECCD8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B64DE-FCC9-884F-876C-A2DABE27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4CFB6-73C9-F24D-B041-FE501ED0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B7C1D-0946-8244-9ABF-2A2392C2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12754-7EFB-6445-9D14-759C7E57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97AB6-9512-7A4F-BEDD-16A240C5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E3B2F-56DA-2848-AC4E-037F3213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1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194F-C6B9-7941-9112-C2BD58E6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C4039-9E4F-4840-8417-593E8396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9919-5194-E44E-A66B-C9FBADDE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D5117-D015-E44A-B549-A4F0B484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F84E3-8E96-2A43-8492-67A582C3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7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39765-E399-9A4F-9E10-B5259775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23D28-0720-4946-AD48-1CEB18CA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44643-6D0D-5B4C-B5A2-645E4A9D7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6C464-C3E8-2047-A0AA-BFC5D680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DE584-DE61-544E-A1DE-3C4713E2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BCB39-B2BE-F542-8A56-13726937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0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2E64-82AA-114D-AEB0-040BDCEC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EDC97-1A66-2B42-A41A-F62FF4FC9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FB55F-6FA8-5D43-BFA6-6FF6635EB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F2D87-35AD-4C43-AECD-7D973669D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15C1B-3CA5-4544-9418-58887575D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574760-9068-F04A-A2B4-F12B603E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C89DA-A7CA-754F-AD49-D07FDB8E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853DA-F74A-C44D-AD65-26E8C737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9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5AA8E-2E6D-B14D-9DE8-F46F9710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4ABE6-8CBF-1348-944C-D6333A2B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B5093-A345-4C47-BBD5-79C0BFD1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F04F3-30A5-774C-B6C9-33618181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4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22912-B6AF-4F4A-8DDC-16BC1971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EA74B-DA41-1D41-978E-655376EC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70CB9-E044-FB40-9201-D7B7C594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8721-ABB7-2547-AF52-0D5B7B59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0AF2-6E5D-6A44-B1D0-4B7F8DD0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8AC86-E2D7-EA4F-972E-9C842C38D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1C7B6-1371-6A40-A0BC-DC1140F5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AA3BA-E04F-B847-861F-C7758444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07DBD-AD54-DB46-9222-64CBED24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6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A292-2BF0-E641-8E7C-C2FA3F5E8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30287-B2BC-E348-A539-D057D71A6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4BFB0-409D-164A-95B5-3C7879B5B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89943-8471-AB4E-B754-78E261A9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CB5D3-F20B-0845-8373-7DCEBF1A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35896-5A28-4F45-9936-1914E9C4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8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CB4564-027A-1741-8344-B850EC53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B35C2-AE42-394F-A91B-592899340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DCBFA-CEA5-9243-B5FD-811E81CB5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FF44-11BB-CC42-B8BE-F664A7C1C520}" type="datetimeFigureOut">
              <a:rPr lang="en-US" smtClean="0"/>
              <a:t>1/23/21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8D8CE-1304-5D43-B2FB-9A02357F6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582E4-428F-6A42-BACF-2BB33C409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exHive/printb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3A9E-E843-3444-A453-51A79699BB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Format string bug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FBA2D-F35D-9341-9E0F-6BCEF52FC3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Insu Yun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94237D-356C-0343-8347-AD037B0CD121}"/>
              </a:ext>
            </a:extLst>
          </p:cNvPr>
          <p:cNvSpPr/>
          <p:nvPr/>
        </p:nvSpPr>
        <p:spPr>
          <a:xfrm>
            <a:off x="2275136" y="4687053"/>
            <a:ext cx="8674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Most of materials from CS419/579 Cyber Attacks &amp; Defense in OSU</a:t>
            </a:r>
          </a:p>
        </p:txBody>
      </p:sp>
    </p:spTree>
    <p:extLst>
      <p:ext uri="{BB962C8B-B14F-4D97-AF65-F5344CB8AC3E}">
        <p14:creationId xmlns:p14="http://schemas.microsoft.com/office/powerpoint/2010/main" val="111738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6359-7E79-3540-B6C4-117E5335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A7AB-D860-3740-A31D-B1EBD53A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%d – Integer decimal       %x – Integer hexadecimal      %s – String 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(“%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$</a:t>
            </a: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8</a:t>
            </a:r>
            <a:r>
              <a:rPr lang="en-US" dirty="0">
                <a:solidFill>
                  <a:srgbClr val="000CFF"/>
                </a:solidFill>
              </a:rPr>
              <a:t>d</a:t>
            </a:r>
            <a:r>
              <a:rPr lang="en-US" dirty="0"/>
              <a:t>”, 15, 13, 14, “</a:t>
            </a:r>
            <a:r>
              <a:rPr lang="en-US" dirty="0" err="1"/>
              <a:t>asdf</a:t>
            </a:r>
            <a:r>
              <a:rPr lang="en-US" dirty="0"/>
              <a:t>”);</a:t>
            </a:r>
          </a:p>
          <a:p>
            <a:pPr lvl="1"/>
            <a:r>
              <a:rPr lang="en-US" dirty="0"/>
              <a:t>00000013</a:t>
            </a:r>
          </a:p>
          <a:p>
            <a:r>
              <a:rPr lang="en-US" dirty="0" err="1"/>
              <a:t>printf</a:t>
            </a:r>
            <a:r>
              <a:rPr lang="en-US" dirty="0"/>
              <a:t>(“0x%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$</a:t>
            </a: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8</a:t>
            </a:r>
            <a:r>
              <a:rPr lang="en-US" dirty="0">
                <a:solidFill>
                  <a:srgbClr val="000CFF"/>
                </a:solidFill>
              </a:rPr>
              <a:t>x</a:t>
            </a:r>
            <a:r>
              <a:rPr lang="en-US" dirty="0"/>
              <a:t>”, 15, 13, 14, “</a:t>
            </a:r>
            <a:r>
              <a:rPr lang="en-US" dirty="0" err="1"/>
              <a:t>asdf</a:t>
            </a:r>
            <a:r>
              <a:rPr lang="en-US" dirty="0"/>
              <a:t>”);</a:t>
            </a:r>
          </a:p>
          <a:p>
            <a:pPr lvl="1"/>
            <a:r>
              <a:rPr lang="en-US" dirty="0"/>
              <a:t>0x0000000d</a:t>
            </a:r>
          </a:p>
          <a:p>
            <a:r>
              <a:rPr lang="en-US" dirty="0" err="1"/>
              <a:t>printf</a:t>
            </a:r>
            <a:r>
              <a:rPr lang="en-US" dirty="0"/>
              <a:t>(“%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$</a:t>
            </a:r>
            <a:r>
              <a:rPr lang="en-US" dirty="0">
                <a:solidFill>
                  <a:srgbClr val="7030A0"/>
                </a:solidFill>
              </a:rPr>
              <a:t>20</a:t>
            </a:r>
            <a:r>
              <a:rPr lang="en-US" dirty="0">
                <a:solidFill>
                  <a:srgbClr val="000CFF"/>
                </a:solidFill>
              </a:rPr>
              <a:t>s</a:t>
            </a:r>
            <a:r>
              <a:rPr lang="en-US" dirty="0"/>
              <a:t>”, 15, 13, 14, “</a:t>
            </a:r>
            <a:r>
              <a:rPr lang="en-US" dirty="0" err="1"/>
              <a:t>asdf</a:t>
            </a:r>
            <a:r>
              <a:rPr lang="en-US" dirty="0"/>
              <a:t>”);</a:t>
            </a:r>
          </a:p>
          <a:p>
            <a:r>
              <a:rPr lang="en-US" dirty="0" err="1"/>
              <a:t>printf</a:t>
            </a:r>
            <a:r>
              <a:rPr lang="en-US" dirty="0"/>
              <a:t>(“%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$</a:t>
            </a:r>
            <a:r>
              <a:rPr lang="en-US" dirty="0">
                <a:solidFill>
                  <a:srgbClr val="7030A0"/>
                </a:solidFill>
              </a:rPr>
              <a:t>20</a:t>
            </a:r>
            <a:r>
              <a:rPr lang="en-US" dirty="0">
                <a:solidFill>
                  <a:srgbClr val="000CFF"/>
                </a:solidFill>
              </a:rPr>
              <a:t>s</a:t>
            </a:r>
            <a:r>
              <a:rPr lang="en-US" dirty="0"/>
              <a:t>”, 15, 13, 14, “</a:t>
            </a:r>
            <a:r>
              <a:rPr lang="en-US" dirty="0" err="1"/>
              <a:t>asdf</a:t>
            </a:r>
            <a:r>
              <a:rPr lang="en-US" dirty="0"/>
              <a:t>”);</a:t>
            </a:r>
          </a:p>
          <a:p>
            <a:r>
              <a:rPr lang="en-US" dirty="0"/>
              <a:t>                </a:t>
            </a:r>
            <a:r>
              <a:rPr lang="en-US" dirty="0" err="1"/>
              <a:t>asdf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6359-7E79-3540-B6C4-117E5335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A7AB-D860-3740-A31D-B1EBD53A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%n – store # of printed characters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 err="1"/>
              <a:t>printf</a:t>
            </a:r>
            <a:r>
              <a:rPr lang="en-US" dirty="0"/>
              <a:t>(“</a:t>
            </a:r>
            <a:r>
              <a:rPr lang="en-US" dirty="0" err="1"/>
              <a:t>asdf</a:t>
            </a:r>
            <a:r>
              <a:rPr lang="en-US" dirty="0" err="1">
                <a:solidFill>
                  <a:srgbClr val="000CFF"/>
                </a:solidFill>
              </a:rPr>
              <a:t>%n</a:t>
            </a:r>
            <a:r>
              <a:rPr lang="en-US" dirty="0"/>
              <a:t>”, </a:t>
            </a:r>
            <a:r>
              <a:rPr lang="en-US" dirty="0">
                <a:solidFill>
                  <a:srgbClr val="000CFF"/>
                </a:solidFill>
              </a:rPr>
              <a:t>&amp;</a:t>
            </a:r>
            <a:r>
              <a:rPr lang="en-US" dirty="0" err="1">
                <a:solidFill>
                  <a:srgbClr val="000CFF"/>
                </a:solidFill>
              </a:rPr>
              <a:t>i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i = 4</a:t>
            </a:r>
          </a:p>
          <a:p>
            <a:r>
              <a:rPr lang="en-US" dirty="0" err="1"/>
              <a:t>printf</a:t>
            </a:r>
            <a:r>
              <a:rPr lang="en-US" dirty="0"/>
              <a:t>(“</a:t>
            </a:r>
            <a:r>
              <a:rPr lang="en-US" dirty="0">
                <a:solidFill>
                  <a:srgbClr val="FF0000"/>
                </a:solidFill>
              </a:rPr>
              <a:t>%12345x</a:t>
            </a:r>
            <a:r>
              <a:rPr lang="en-US" dirty="0">
                <a:solidFill>
                  <a:srgbClr val="000CFF"/>
                </a:solidFill>
              </a:rPr>
              <a:t>%n</a:t>
            </a:r>
            <a:r>
              <a:rPr lang="en-US" dirty="0"/>
              <a:t>”,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 </a:t>
            </a:r>
            <a:r>
              <a:rPr lang="en-US" dirty="0">
                <a:solidFill>
                  <a:srgbClr val="000CFF"/>
                </a:solidFill>
              </a:rPr>
              <a:t>&amp;</a:t>
            </a:r>
            <a:r>
              <a:rPr lang="en-US" dirty="0" err="1">
                <a:solidFill>
                  <a:srgbClr val="000CFF"/>
                </a:solidFill>
              </a:rPr>
              <a:t>i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Print 1 as </a:t>
            </a:r>
            <a:r>
              <a:rPr lang="en-US" dirty="0">
                <a:solidFill>
                  <a:srgbClr val="FF0000"/>
                </a:solidFill>
              </a:rPr>
              <a:t>12345 characters (“ ” * 12344 + “1”)</a:t>
            </a:r>
          </a:p>
          <a:p>
            <a:pPr lvl="1"/>
            <a:r>
              <a:rPr lang="en-US" dirty="0"/>
              <a:t>Store </a:t>
            </a:r>
            <a:r>
              <a:rPr lang="en-US" dirty="0">
                <a:solidFill>
                  <a:srgbClr val="000CFF"/>
                </a:solidFill>
              </a:rPr>
              <a:t>12345 to </a:t>
            </a:r>
            <a:r>
              <a:rPr lang="en-US" dirty="0" err="1">
                <a:solidFill>
                  <a:srgbClr val="000CFF"/>
                </a:solidFill>
              </a:rPr>
              <a:t>i</a:t>
            </a:r>
            <a:endParaRPr lang="en-US" dirty="0">
              <a:solidFill>
                <a:srgbClr val="000CFF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CAB71-2EBC-294E-9E6D-0ECE5366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5C3C91-74FD-A249-B1F1-EB695C9476A5}"/>
              </a:ext>
            </a:extLst>
          </p:cNvPr>
          <p:cNvSpPr/>
          <p:nvPr/>
        </p:nvSpPr>
        <p:spPr>
          <a:xfrm>
            <a:off x="3406588" y="1869142"/>
            <a:ext cx="4715435" cy="155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 stdin);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7EF9AFA3-B623-5245-AF95-54A441782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317" y="3862480"/>
            <a:ext cx="10015365" cy="1325563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FFCA74BA-1652-4844-9E6C-FB01D6E07BC7}"/>
              </a:ext>
            </a:extLst>
          </p:cNvPr>
          <p:cNvSpPr/>
          <p:nvPr/>
        </p:nvSpPr>
        <p:spPr>
          <a:xfrm>
            <a:off x="6763870" y="5309535"/>
            <a:ext cx="3043518" cy="1183340"/>
          </a:xfrm>
          <a:prstGeom prst="wedgeRectCallout">
            <a:avLst>
              <a:gd name="adj1" fmla="val -22159"/>
              <a:gd name="adj2" fmla="val -579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6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NEVER ignore compiler warnings!</a:t>
            </a:r>
          </a:p>
        </p:txBody>
      </p:sp>
    </p:spTree>
    <p:extLst>
      <p:ext uri="{BB962C8B-B14F-4D97-AF65-F5344CB8AC3E}">
        <p14:creationId xmlns:p14="http://schemas.microsoft.com/office/powerpoint/2010/main" val="26401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3A488-381F-5741-AA8C-9DC64D82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stack read via FSB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B22EB4A-2137-334D-B941-81DEE7EEB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0705"/>
            <a:ext cx="10515600" cy="2546257"/>
          </a:xfrm>
        </p:spPr>
        <p:txBody>
          <a:bodyPr/>
          <a:lstStyle/>
          <a:p>
            <a:r>
              <a:rPr lang="en-US" dirty="0" err="1"/>
              <a:t>Q:What</a:t>
            </a:r>
            <a:r>
              <a:rPr lang="en-US" dirty="0"/>
              <a:t> is 0x70313125?</a:t>
            </a:r>
          </a:p>
          <a:p>
            <a:pPr lvl="1"/>
            <a:r>
              <a:rPr lang="en-US" dirty="0"/>
              <a:t>0x70313125 == %11p</a:t>
            </a:r>
          </a:p>
          <a:p>
            <a:pPr lvl="1"/>
            <a:endParaRPr lang="en-US" dirty="0"/>
          </a:p>
          <a:p>
            <a:r>
              <a:rPr lang="en-US" dirty="0" err="1"/>
              <a:t>Q:Why</a:t>
            </a:r>
            <a:r>
              <a:rPr lang="en-US" dirty="0"/>
              <a:t> our format string is in the stack?</a:t>
            </a:r>
          </a:p>
        </p:txBody>
      </p:sp>
      <p:pic>
        <p:nvPicPr>
          <p:cNvPr id="14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653ACB55-3810-B94A-9CF4-911CC8AAD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03" y="1801953"/>
            <a:ext cx="10709938" cy="132556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C868031-04B1-C24E-B2F0-B39CFB650D1B}"/>
              </a:ext>
            </a:extLst>
          </p:cNvPr>
          <p:cNvSpPr/>
          <p:nvPr/>
        </p:nvSpPr>
        <p:spPr>
          <a:xfrm>
            <a:off x="6638365" y="3343975"/>
            <a:ext cx="4715435" cy="155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 stdin);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3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Read via FSB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buffer is on the stack</a:t>
            </a:r>
          </a:p>
          <a:p>
            <a:r>
              <a:rPr lang="en-US" dirty="0"/>
              <a:t>Q: What number should be to print 0x41414141?</a:t>
            </a:r>
          </a:p>
          <a:p>
            <a:pPr lvl="1"/>
            <a:r>
              <a:rPr lang="en-US" dirty="0"/>
              <a:t>AAAA%</a:t>
            </a:r>
            <a:r>
              <a:rPr lang="en-US" dirty="0">
                <a:solidFill>
                  <a:srgbClr val="FF0000"/>
                </a:solidFill>
              </a:rPr>
              <a:t>????</a:t>
            </a:r>
            <a:r>
              <a:rPr lang="en-US" dirty="0"/>
              <a:t>$p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Buffer address: 0xffffbeac</a:t>
            </a:r>
          </a:p>
          <a:p>
            <a:pPr lvl="1"/>
            <a:r>
              <a:rPr lang="en-US" dirty="0"/>
              <a:t>ESP: 0xfffbe90</a:t>
            </a:r>
          </a:p>
          <a:p>
            <a:pPr lvl="1"/>
            <a:r>
              <a:rPr lang="en-US" dirty="0"/>
              <a:t>Offset: 0xffffbeac - 0xfffbe90 = 28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7E408-39A7-6040-8924-94AB2FBA7B90}"/>
              </a:ext>
            </a:extLst>
          </p:cNvPr>
          <p:cNvSpPr/>
          <p:nvPr/>
        </p:nvSpPr>
        <p:spPr>
          <a:xfrm>
            <a:off x="9154000" y="631027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F0AA9-F54A-814E-BECD-337F66CFC9CB}"/>
              </a:ext>
            </a:extLst>
          </p:cNvPr>
          <p:cNvSpPr/>
          <p:nvPr/>
        </p:nvSpPr>
        <p:spPr>
          <a:xfrm>
            <a:off x="9154001" y="117069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DF36D8-1D44-A940-AD97-476799B0749E}"/>
              </a:ext>
            </a:extLst>
          </p:cNvPr>
          <p:cNvSpPr/>
          <p:nvPr/>
        </p:nvSpPr>
        <p:spPr>
          <a:xfrm>
            <a:off x="9154000" y="11271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0F2B6B-1403-BA43-9CAB-A4219BB1D412}"/>
              </a:ext>
            </a:extLst>
          </p:cNvPr>
          <p:cNvSpPr/>
          <p:nvPr/>
        </p:nvSpPr>
        <p:spPr>
          <a:xfrm>
            <a:off x="9154006" y="163542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2CEA3-5BD1-7D4B-9C6F-3E8150E06AC3}"/>
              </a:ext>
            </a:extLst>
          </p:cNvPr>
          <p:cNvSpPr/>
          <p:nvPr/>
        </p:nvSpPr>
        <p:spPr>
          <a:xfrm>
            <a:off x="9154000" y="21315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%??$p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8FAB8E-2AD7-BC4B-84F7-8272E1796843}"/>
              </a:ext>
            </a:extLst>
          </p:cNvPr>
          <p:cNvSpPr/>
          <p:nvPr/>
        </p:nvSpPr>
        <p:spPr>
          <a:xfrm>
            <a:off x="9154000" y="26276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AAAA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861E6E-DB84-1240-A3F6-BD899FF60691}"/>
              </a:ext>
            </a:extLst>
          </p:cNvPr>
          <p:cNvSpPr/>
          <p:nvPr/>
        </p:nvSpPr>
        <p:spPr>
          <a:xfrm>
            <a:off x="9166700" y="3114522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190CA5-E9BF-124B-B0D5-81F5575D2F92}"/>
              </a:ext>
            </a:extLst>
          </p:cNvPr>
          <p:cNvSpPr/>
          <p:nvPr/>
        </p:nvSpPr>
        <p:spPr>
          <a:xfrm>
            <a:off x="9166700" y="3621223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arg</a:t>
            </a:r>
            <a:r>
              <a:rPr lang="en-US" dirty="0"/>
              <a:t> 1 of </a:t>
            </a:r>
            <a:r>
              <a:rPr lang="en-US" dirty="0" err="1"/>
              <a:t>printf</a:t>
            </a:r>
            <a:endParaRPr lang="en-US" dirty="0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7145A36-EAA2-8C41-856B-B64ABF66C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670" y="3237205"/>
            <a:ext cx="7431640" cy="1264145"/>
          </a:xfrm>
          <a:prstGeom prst="rect">
            <a:avLst/>
          </a:prstGeom>
        </p:spPr>
      </p:pic>
      <p:pic>
        <p:nvPicPr>
          <p:cNvPr id="26" name="Content Placeholder 4">
            <a:extLst>
              <a:ext uri="{FF2B5EF4-FFF2-40B4-BE49-F238E27FC236}">
                <a16:creationId xmlns:a16="http://schemas.microsoft.com/office/drawing/2014/main" id="{17F575BC-6EB4-6F44-ACD5-989C23F72A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88"/>
          <a:stretch/>
        </p:blipFill>
        <p:spPr>
          <a:xfrm>
            <a:off x="6970059" y="4732539"/>
            <a:ext cx="4056529" cy="133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5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F0B5-20CA-B64E-B265-BEA5B81E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Read via FSB (64bit)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6FC52B-887C-8046-BC97-90DC2B848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Q: In x86-64, what would be the number?</a:t>
            </a:r>
          </a:p>
          <a:p>
            <a:pPr lvl="1"/>
            <a:r>
              <a:rPr lang="en-US" dirty="0"/>
              <a:t>AAAA%</a:t>
            </a:r>
            <a:r>
              <a:rPr lang="en-US" dirty="0">
                <a:solidFill>
                  <a:srgbClr val="FF0000"/>
                </a:solidFill>
              </a:rPr>
              <a:t>????</a:t>
            </a:r>
            <a:r>
              <a:rPr lang="en-US" dirty="0"/>
              <a:t>$x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Buffer = RSP = 0x7ffffffcc50</a:t>
            </a:r>
          </a:p>
          <a:p>
            <a:r>
              <a:rPr lang="en-US" dirty="0"/>
              <a:t>Offset = 0</a:t>
            </a:r>
          </a:p>
        </p:txBody>
      </p:sp>
      <p:pic>
        <p:nvPicPr>
          <p:cNvPr id="10" name="Picture 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D1056C8-883D-5547-878F-2052BCDA0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118" y="2817159"/>
            <a:ext cx="4417544" cy="1465729"/>
          </a:xfrm>
          <a:prstGeom prst="rect">
            <a:avLst/>
          </a:prstGeom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D5629DF7-EE10-2F41-A2C1-B0542554005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946" b="13467"/>
          <a:stretch/>
        </p:blipFill>
        <p:spPr>
          <a:xfrm>
            <a:off x="6530041" y="4526561"/>
            <a:ext cx="3488018" cy="140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Read via FSB (%s)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006"/>
            <a:ext cx="10515600" cy="4351338"/>
          </a:xfrm>
        </p:spPr>
        <p:txBody>
          <a:bodyPr/>
          <a:lstStyle/>
          <a:p>
            <a:r>
              <a:rPr lang="en-US" dirty="0"/>
              <a:t>Put address to read on the stack</a:t>
            </a:r>
          </a:p>
          <a:p>
            <a:pPr lvl="1"/>
            <a:r>
              <a:rPr lang="en-US" dirty="0"/>
              <a:t>Suppose the address is </a:t>
            </a:r>
            <a:r>
              <a:rPr lang="en-US" dirty="0">
                <a:solidFill>
                  <a:srgbClr val="FF0000"/>
                </a:solidFill>
              </a:rPr>
              <a:t>0x804a010</a:t>
            </a:r>
            <a:r>
              <a:rPr lang="en-US" dirty="0"/>
              <a:t> (GOT of </a:t>
            </a:r>
            <a:r>
              <a:rPr lang="en-US" dirty="0" err="1"/>
              <a:t>printf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Prepare the string input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\x10\xa0\x04\x08</a:t>
            </a:r>
            <a:r>
              <a:rPr lang="en-US" dirty="0">
                <a:solidFill>
                  <a:srgbClr val="000CFF"/>
                </a:solidFill>
              </a:rPr>
              <a:t>%7$x</a:t>
            </a:r>
            <a:r>
              <a:rPr lang="en-US" dirty="0"/>
              <a:t>” (print </a:t>
            </a:r>
            <a:r>
              <a:rPr lang="en-US" dirty="0">
                <a:solidFill>
                  <a:srgbClr val="FF0000"/>
                </a:solidFill>
              </a:rPr>
              <a:t>0x804a010</a:t>
            </a:r>
            <a:r>
              <a:rPr lang="en-US" dirty="0"/>
              <a:t>, test it first)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\x10\xa0\x04\x08</a:t>
            </a:r>
            <a:r>
              <a:rPr lang="en-US" dirty="0">
                <a:solidFill>
                  <a:srgbClr val="7030A0"/>
                </a:solidFill>
              </a:rPr>
              <a:t>%7$s</a:t>
            </a:r>
            <a:r>
              <a:rPr lang="en-US" dirty="0"/>
              <a:t>” (read the data!)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3035E1-30BA-1849-A91D-9860A7AC3DCC}"/>
              </a:ext>
            </a:extLst>
          </p:cNvPr>
          <p:cNvSpPr/>
          <p:nvPr/>
        </p:nvSpPr>
        <p:spPr>
          <a:xfrm>
            <a:off x="9154000" y="631027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B75B17-B74B-A347-B1EB-DEBC79730B72}"/>
              </a:ext>
            </a:extLst>
          </p:cNvPr>
          <p:cNvSpPr/>
          <p:nvPr/>
        </p:nvSpPr>
        <p:spPr>
          <a:xfrm>
            <a:off x="9154001" y="117069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0C67CC-FAA0-2B46-A50F-084DB2D0E107}"/>
              </a:ext>
            </a:extLst>
          </p:cNvPr>
          <p:cNvSpPr/>
          <p:nvPr/>
        </p:nvSpPr>
        <p:spPr>
          <a:xfrm>
            <a:off x="9154000" y="11271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ED1BE39-2FC1-1546-965F-771AE9CB692E}"/>
              </a:ext>
            </a:extLst>
          </p:cNvPr>
          <p:cNvSpPr/>
          <p:nvPr/>
        </p:nvSpPr>
        <p:spPr>
          <a:xfrm>
            <a:off x="9154006" y="163542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41224D-2D28-584A-BD67-67117E4E901D}"/>
              </a:ext>
            </a:extLst>
          </p:cNvPr>
          <p:cNvSpPr/>
          <p:nvPr/>
        </p:nvSpPr>
        <p:spPr>
          <a:xfrm>
            <a:off x="9154000" y="21315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%7$s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E5CE402-BC4B-6F44-98B9-554B401AB57E}"/>
              </a:ext>
            </a:extLst>
          </p:cNvPr>
          <p:cNvSpPr/>
          <p:nvPr/>
        </p:nvSpPr>
        <p:spPr>
          <a:xfrm>
            <a:off x="9154000" y="26276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0x804a010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CD5C10-2DF1-1547-AD35-325DEF2776EE}"/>
              </a:ext>
            </a:extLst>
          </p:cNvPr>
          <p:cNvSpPr/>
          <p:nvPr/>
        </p:nvSpPr>
        <p:spPr>
          <a:xfrm>
            <a:off x="9166700" y="3114522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5634E23-322E-1D4F-8F66-5C74A60BD29D}"/>
              </a:ext>
            </a:extLst>
          </p:cNvPr>
          <p:cNvSpPr/>
          <p:nvPr/>
        </p:nvSpPr>
        <p:spPr>
          <a:xfrm>
            <a:off x="9166700" y="3621223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arg</a:t>
            </a:r>
            <a:r>
              <a:rPr lang="en-US" dirty="0"/>
              <a:t> 1 of </a:t>
            </a:r>
            <a:r>
              <a:rPr lang="en-US" dirty="0" err="1"/>
              <a:t>printf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30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Read via FSB (%s)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Capability</a:t>
            </a:r>
          </a:p>
          <a:p>
            <a:pPr lvl="1"/>
            <a:r>
              <a:rPr lang="en-US" dirty="0"/>
              <a:t>Can read “string” data in the address</a:t>
            </a:r>
          </a:p>
          <a:p>
            <a:pPr lvl="1"/>
            <a:r>
              <a:rPr lang="en-US" dirty="0"/>
              <a:t>Read terminates when it sees “\x00”</a:t>
            </a:r>
          </a:p>
          <a:p>
            <a:pPr lvl="1"/>
            <a:endParaRPr lang="en-US" dirty="0"/>
          </a:p>
          <a:p>
            <a:r>
              <a:rPr lang="en-US" dirty="0"/>
              <a:t>Tricks to read more…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\x10\xa0\x04\x08</a:t>
            </a:r>
            <a:r>
              <a:rPr lang="en-US" dirty="0">
                <a:solidFill>
                  <a:srgbClr val="000CFF"/>
                </a:solidFill>
              </a:rPr>
              <a:t>\x11\xa0\x04\x08</a:t>
            </a:r>
            <a:r>
              <a:rPr lang="en-US" dirty="0">
                <a:solidFill>
                  <a:srgbClr val="00B050"/>
                </a:solidFill>
              </a:rPr>
              <a:t>\x12\xa0\x04\x08</a:t>
            </a:r>
            <a:r>
              <a:rPr lang="en-US" dirty="0">
                <a:solidFill>
                  <a:srgbClr val="7030A0"/>
                </a:solidFill>
              </a:rPr>
              <a:t>\x13\xa0\x04\x08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%7$s</a:t>
            </a:r>
            <a:r>
              <a:rPr lang="en-US" dirty="0"/>
              <a:t>|</a:t>
            </a:r>
            <a:r>
              <a:rPr lang="en-US" dirty="0">
                <a:solidFill>
                  <a:srgbClr val="000CFF"/>
                </a:solidFill>
              </a:rPr>
              <a:t>%8$s</a:t>
            </a:r>
            <a:r>
              <a:rPr lang="en-US" dirty="0"/>
              <a:t>|</a:t>
            </a:r>
            <a:r>
              <a:rPr lang="en-US" dirty="0">
                <a:solidFill>
                  <a:srgbClr val="00B050"/>
                </a:solidFill>
              </a:rPr>
              <a:t>%9$s</a:t>
            </a:r>
            <a:r>
              <a:rPr lang="en-US" dirty="0"/>
              <a:t>|</a:t>
            </a:r>
            <a:r>
              <a:rPr lang="en-US" dirty="0">
                <a:solidFill>
                  <a:srgbClr val="7030A0"/>
                </a:solidFill>
              </a:rPr>
              <a:t>%10$s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will get values separated by | (observing || means that it is a null string)</a:t>
            </a:r>
          </a:p>
          <a:p>
            <a:pPr lvl="2"/>
            <a:r>
              <a:rPr lang="en-US" dirty="0"/>
              <a:t>E.g., 1|2||3 then the value will be “12\x003”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04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Write via FSB (%n)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address to read on the stack</a:t>
            </a:r>
          </a:p>
          <a:p>
            <a:pPr lvl="1"/>
            <a:r>
              <a:rPr lang="en-US" dirty="0"/>
              <a:t>Suppose the address is 0x804a010 (GOT of </a:t>
            </a:r>
            <a:r>
              <a:rPr lang="en-US" dirty="0" err="1"/>
              <a:t>printf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Prepare the string input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\x10\xa0\x04\x08</a:t>
            </a:r>
            <a:r>
              <a:rPr lang="en-US" dirty="0">
                <a:solidFill>
                  <a:srgbClr val="000CFF"/>
                </a:solidFill>
              </a:rPr>
              <a:t>%7$x</a:t>
            </a:r>
            <a:r>
              <a:rPr lang="en-US" dirty="0"/>
              <a:t>” (print 0x804a010, test it first)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\x10\xa0\x04\x08</a:t>
            </a:r>
            <a:r>
              <a:rPr lang="en-US" dirty="0">
                <a:solidFill>
                  <a:srgbClr val="7030A0"/>
                </a:solidFill>
              </a:rPr>
              <a:t>%7$n</a:t>
            </a:r>
            <a:r>
              <a:rPr lang="en-US" dirty="0"/>
              <a:t>” (write the data!)</a:t>
            </a:r>
          </a:p>
          <a:p>
            <a:pPr lvl="1"/>
            <a:endParaRPr lang="en-US" dirty="0"/>
          </a:p>
          <a:p>
            <a:r>
              <a:rPr lang="en-US" dirty="0"/>
              <a:t>Will write 4, because it has printed “\x10\xa0\x04\x08”</a:t>
            </a:r>
          </a:p>
          <a:p>
            <a:pPr marL="0" indent="0">
              <a:buNone/>
            </a:pPr>
            <a:r>
              <a:rPr lang="en-US" dirty="0"/>
              <a:t>before the </a:t>
            </a:r>
            <a:r>
              <a:rPr lang="en-US" dirty="0">
                <a:solidFill>
                  <a:srgbClr val="7030A0"/>
                </a:solidFill>
              </a:rPr>
              <a:t>%7$n</a:t>
            </a:r>
            <a:r>
              <a:rPr lang="en-US" dirty="0"/>
              <a:t> parameter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5CD284-2D92-4449-97BB-7ECE906B1D7D}"/>
              </a:ext>
            </a:extLst>
          </p:cNvPr>
          <p:cNvSpPr/>
          <p:nvPr/>
        </p:nvSpPr>
        <p:spPr>
          <a:xfrm>
            <a:off x="9154000" y="631027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70F28A-66A8-B540-BB4E-C65F95DC5F17}"/>
              </a:ext>
            </a:extLst>
          </p:cNvPr>
          <p:cNvSpPr/>
          <p:nvPr/>
        </p:nvSpPr>
        <p:spPr>
          <a:xfrm>
            <a:off x="9154001" y="117069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B68A5C2-5378-C74F-82F8-DB2A8D77CC55}"/>
              </a:ext>
            </a:extLst>
          </p:cNvPr>
          <p:cNvSpPr/>
          <p:nvPr/>
        </p:nvSpPr>
        <p:spPr>
          <a:xfrm>
            <a:off x="9154000" y="11271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364F7D1-053B-FF4B-B7BB-2842CA78F088}"/>
              </a:ext>
            </a:extLst>
          </p:cNvPr>
          <p:cNvSpPr/>
          <p:nvPr/>
        </p:nvSpPr>
        <p:spPr>
          <a:xfrm>
            <a:off x="9154006" y="163542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0A27BF-489D-C44F-A445-D980D5455EAA}"/>
              </a:ext>
            </a:extLst>
          </p:cNvPr>
          <p:cNvSpPr/>
          <p:nvPr/>
        </p:nvSpPr>
        <p:spPr>
          <a:xfrm>
            <a:off x="9154000" y="2131538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%7$n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3CC9EA-2F2C-6D41-9164-0FAC2A8F3709}"/>
              </a:ext>
            </a:extLst>
          </p:cNvPr>
          <p:cNvSpPr/>
          <p:nvPr/>
        </p:nvSpPr>
        <p:spPr>
          <a:xfrm>
            <a:off x="9154000" y="26276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0x804a010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B74151-B59F-4B42-95EB-3F6DB86D749F}"/>
              </a:ext>
            </a:extLst>
          </p:cNvPr>
          <p:cNvSpPr/>
          <p:nvPr/>
        </p:nvSpPr>
        <p:spPr>
          <a:xfrm>
            <a:off x="9166700" y="3114522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8C27B19-3128-8A48-BD51-D473BE34A9DC}"/>
              </a:ext>
            </a:extLst>
          </p:cNvPr>
          <p:cNvSpPr/>
          <p:nvPr/>
        </p:nvSpPr>
        <p:spPr>
          <a:xfrm>
            <a:off x="9166700" y="3621223"/>
            <a:ext cx="1764649" cy="4961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arg</a:t>
            </a:r>
            <a:r>
              <a:rPr lang="en-US" dirty="0"/>
              <a:t> 1 of </a:t>
            </a:r>
            <a:r>
              <a:rPr lang="en-US" dirty="0" err="1"/>
              <a:t>printf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9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Write via FSB (%n)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arbitrary values? Not just 4?</a:t>
            </a:r>
          </a:p>
          <a:p>
            <a:endParaRPr lang="en-US" dirty="0"/>
          </a:p>
          <a:p>
            <a:r>
              <a:rPr lang="en-US" dirty="0"/>
              <a:t>%10x – prints 10 characters regardless the value of argument</a:t>
            </a:r>
          </a:p>
          <a:p>
            <a:r>
              <a:rPr lang="en-US" dirty="0"/>
              <a:t>%10000x – prints 10000 …</a:t>
            </a:r>
          </a:p>
          <a:p>
            <a:r>
              <a:rPr lang="en-US" dirty="0"/>
              <a:t>%1073741824x – prints 2^30 characters …</a:t>
            </a:r>
          </a:p>
          <a:p>
            <a:endParaRPr lang="en-US" dirty="0"/>
          </a:p>
          <a:p>
            <a:r>
              <a:rPr lang="en-US" dirty="0"/>
              <a:t>How to write 0xfaceb00c?</a:t>
            </a:r>
          </a:p>
          <a:p>
            <a:pPr lvl="1"/>
            <a:r>
              <a:rPr lang="en-US" dirty="0"/>
              <a:t>%4207489484x</a:t>
            </a:r>
          </a:p>
          <a:p>
            <a:pPr lvl="1"/>
            <a:r>
              <a:rPr lang="en-US" dirty="0"/>
              <a:t>NO….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931277-3F93-D340-9E73-F2290B2F7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075" y="4802188"/>
            <a:ext cx="222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BB3E-5BD9-674A-9415-B6E7235A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D9B70-F86E-0B42-B4DC-2357BF875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a format string bug</a:t>
            </a:r>
          </a:p>
        </p:txBody>
      </p:sp>
    </p:spTree>
    <p:extLst>
      <p:ext uri="{BB962C8B-B14F-4D97-AF65-F5344CB8AC3E}">
        <p14:creationId xmlns:p14="http://schemas.microsoft.com/office/powerpoint/2010/main" val="3775187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Write via FSB (%n)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Challenges…</a:t>
            </a:r>
          </a:p>
          <a:p>
            <a:pPr lvl="1"/>
            <a:r>
              <a:rPr lang="en-US" dirty="0"/>
              <a:t>Printing 4 billion characters is super SLOW…</a:t>
            </a:r>
          </a:p>
          <a:p>
            <a:pPr lvl="1"/>
            <a:r>
              <a:rPr lang="en-US" dirty="0"/>
              <a:t>Remote attack – you need to download 4GB…</a:t>
            </a:r>
          </a:p>
          <a:p>
            <a:pPr lvl="1"/>
            <a:r>
              <a:rPr lang="en-US" dirty="0"/>
              <a:t>What about 64bit machines – 48bit addresses?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trick</a:t>
            </a:r>
          </a:p>
          <a:p>
            <a:pPr lvl="1"/>
            <a:r>
              <a:rPr lang="en-US" dirty="0"/>
              <a:t>Split write into multiple times (2 times, 4 times, etc.)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64E6F7-A61F-BF4F-A2C4-C8B6B8172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3613944"/>
            <a:ext cx="10490200" cy="774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3F19E6-A0C8-9449-924C-DE358BEB8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2425" y="2661444"/>
            <a:ext cx="29337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C1D1-A21C-6245-8C9B-DA3D91E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Write via FSB (%n)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9B8-5747-F746-9CFD-8BBBED48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</a:t>
            </a:r>
            <a:r>
              <a:rPr lang="en-US" dirty="0">
                <a:solidFill>
                  <a:srgbClr val="FF0000"/>
                </a:solidFill>
              </a:rPr>
              <a:t>0xfaceb00c</a:t>
            </a:r>
            <a:r>
              <a:rPr lang="en-US" dirty="0"/>
              <a:t> to </a:t>
            </a:r>
            <a:r>
              <a:rPr lang="en-US" dirty="0">
                <a:solidFill>
                  <a:srgbClr val="000CFF"/>
                </a:solidFill>
              </a:rPr>
              <a:t>0x804a010</a:t>
            </a:r>
            <a:endParaRPr lang="en-US" dirty="0"/>
          </a:p>
          <a:p>
            <a:r>
              <a:rPr lang="en-US" dirty="0"/>
              <a:t>Prepare two addresses as arguments</a:t>
            </a:r>
          </a:p>
          <a:p>
            <a:pPr lvl="1"/>
            <a:r>
              <a:rPr lang="en-US" dirty="0"/>
              <a:t>“\x</a:t>
            </a:r>
            <a:r>
              <a:rPr lang="en-US" dirty="0">
                <a:solidFill>
                  <a:srgbClr val="000CFF"/>
                </a:solidFill>
              </a:rPr>
              <a:t>10</a:t>
            </a:r>
            <a:r>
              <a:rPr lang="en-US" dirty="0"/>
              <a:t>\xa0\x04\x08\x</a:t>
            </a:r>
            <a:r>
              <a:rPr lang="en-US" dirty="0">
                <a:solidFill>
                  <a:srgbClr val="00B050"/>
                </a:solidFill>
              </a:rPr>
              <a:t>12</a:t>
            </a:r>
            <a:r>
              <a:rPr lang="en-US" dirty="0"/>
              <a:t>\xa0\x04\x08”</a:t>
            </a:r>
          </a:p>
          <a:p>
            <a:pPr lvl="1"/>
            <a:r>
              <a:rPr lang="en-US" dirty="0"/>
              <a:t>Printed </a:t>
            </a:r>
            <a:r>
              <a:rPr lang="en-US" b="1" dirty="0">
                <a:solidFill>
                  <a:srgbClr val="000CFF"/>
                </a:solidFill>
              </a:rPr>
              <a:t>8 </a:t>
            </a:r>
            <a:r>
              <a:rPr lang="en-US" dirty="0"/>
              <a:t>bytes</a:t>
            </a:r>
          </a:p>
          <a:p>
            <a:r>
              <a:rPr lang="en-US" dirty="0"/>
              <a:t>Write </a:t>
            </a:r>
            <a:r>
              <a:rPr lang="en-US" b="1" dirty="0">
                <a:solidFill>
                  <a:srgbClr val="FF0000"/>
                </a:solidFill>
              </a:rPr>
              <a:t>0xb00c</a:t>
            </a:r>
            <a:r>
              <a:rPr lang="en-US" dirty="0"/>
              <a:t> at 0x0804a010 [ %(</a:t>
            </a:r>
            <a:r>
              <a:rPr lang="en-US" b="1" dirty="0">
                <a:solidFill>
                  <a:srgbClr val="FF0000"/>
                </a:solidFill>
              </a:rPr>
              <a:t>0xb00c</a:t>
            </a:r>
            <a:r>
              <a:rPr lang="en-US" dirty="0"/>
              <a:t>-</a:t>
            </a:r>
            <a:r>
              <a:rPr lang="en-US" b="1" dirty="0">
                <a:solidFill>
                  <a:srgbClr val="000CFF"/>
                </a:solidFill>
              </a:rPr>
              <a:t>8</a:t>
            </a:r>
            <a:r>
              <a:rPr lang="en-US" dirty="0"/>
              <a:t>)</a:t>
            </a:r>
            <a:r>
              <a:rPr lang="en-US" dirty="0" err="1"/>
              <a:t>x%n</a:t>
            </a:r>
            <a:r>
              <a:rPr lang="en-US" dirty="0"/>
              <a:t>], %45060x%n</a:t>
            </a:r>
          </a:p>
          <a:p>
            <a:pPr lvl="1"/>
            <a:r>
              <a:rPr lang="en-US" dirty="0"/>
              <a:t>This will write 4 bytes, 0x0000b00c at 0x804a010 ~ 0x804a014</a:t>
            </a:r>
          </a:p>
          <a:p>
            <a:r>
              <a:rPr lang="en-US" dirty="0"/>
              <a:t>Write </a:t>
            </a:r>
            <a:r>
              <a:rPr lang="en-US" b="1" dirty="0">
                <a:solidFill>
                  <a:srgbClr val="7030A0"/>
                </a:solidFill>
              </a:rPr>
              <a:t>0xface</a:t>
            </a:r>
            <a:r>
              <a:rPr lang="en-US" dirty="0"/>
              <a:t> at 0x804a012 [ %(</a:t>
            </a:r>
            <a:r>
              <a:rPr lang="en-US" b="1" dirty="0">
                <a:solidFill>
                  <a:srgbClr val="7030A0"/>
                </a:solidFill>
              </a:rPr>
              <a:t>0xface </a:t>
            </a:r>
            <a:r>
              <a:rPr lang="en-US" dirty="0"/>
              <a:t>– </a:t>
            </a:r>
            <a:r>
              <a:rPr lang="en-US" b="1" dirty="0">
                <a:solidFill>
                  <a:srgbClr val="FF0000"/>
                </a:solidFill>
              </a:rPr>
              <a:t>0xb00c</a:t>
            </a:r>
            <a:r>
              <a:rPr lang="en-US" dirty="0"/>
              <a:t>)</a:t>
            </a:r>
            <a:r>
              <a:rPr lang="en-US" dirty="0" err="1"/>
              <a:t>x%n</a:t>
            </a:r>
            <a:r>
              <a:rPr lang="en-US" dirty="0"/>
              <a:t>], %19138x%n</a:t>
            </a:r>
          </a:p>
          <a:p>
            <a:pPr lvl="1"/>
            <a:r>
              <a:rPr lang="en-US" dirty="0"/>
              <a:t>This will write 4 bytes, 0x0000face at 0x804a012 ~ 0x804a016</a:t>
            </a:r>
          </a:p>
          <a:p>
            <a:r>
              <a:rPr lang="en-US" dirty="0"/>
              <a:t>What about 0x0000 at 0x804a014~0x804a016?</a:t>
            </a:r>
          </a:p>
          <a:p>
            <a:pPr lvl="1"/>
            <a:r>
              <a:rPr lang="en-US" dirty="0"/>
              <a:t>We do not care if it does not break our exploit!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78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C1D7-652B-F749-83F4-3F273B29C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it breaks?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B7240-F172-C644-9791-85408C2B2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%</a:t>
            </a:r>
            <a:r>
              <a:rPr lang="en-US" dirty="0" err="1"/>
              <a:t>hhn</a:t>
            </a:r>
            <a:r>
              <a:rPr lang="en-US" dirty="0"/>
              <a:t>: Write only two byte</a:t>
            </a:r>
          </a:p>
          <a:p>
            <a:r>
              <a:rPr lang="en-US" dirty="0"/>
              <a:t>%</a:t>
            </a:r>
            <a:r>
              <a:rPr lang="en-US" dirty="0" err="1"/>
              <a:t>hhn</a:t>
            </a:r>
            <a:r>
              <a:rPr lang="en-US" dirty="0"/>
              <a:t>: Write only one byte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Instead of %19138x%n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%19138x%hn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39149-CCD4-A64C-B6E3-D84E6586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Write via FSB (%n)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AE3D9-7A8D-C140-9F1B-B516C136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overwrite 0x12345678?</a:t>
            </a:r>
          </a:p>
          <a:p>
            <a:r>
              <a:rPr lang="en-US" dirty="0"/>
              <a:t>Write </a:t>
            </a:r>
            <a:r>
              <a:rPr lang="en-US" b="1" dirty="0">
                <a:solidFill>
                  <a:srgbClr val="00B050"/>
                </a:solidFill>
              </a:rPr>
              <a:t>0x5678</a:t>
            </a:r>
            <a:r>
              <a:rPr lang="en-US" dirty="0"/>
              <a:t> to the address</a:t>
            </a:r>
          </a:p>
          <a:p>
            <a:pPr lvl="1"/>
            <a:r>
              <a:rPr lang="en-US" dirty="0"/>
              <a:t>% (0x5678 – 8) 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Write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0x1234</a:t>
            </a:r>
            <a:r>
              <a:rPr lang="en-US" dirty="0"/>
              <a:t> to the (address + 2)</a:t>
            </a:r>
          </a:p>
          <a:p>
            <a:pPr lvl="1"/>
            <a:r>
              <a:rPr lang="en-US" dirty="0"/>
              <a:t>% (0x1234 – 0x5678) n</a:t>
            </a:r>
          </a:p>
          <a:p>
            <a:pPr lvl="1"/>
            <a:r>
              <a:rPr lang="en-US" dirty="0"/>
              <a:t>% (0x011234 – 0x5678) n</a:t>
            </a:r>
          </a:p>
          <a:p>
            <a:r>
              <a:rPr lang="en-US" b="1" dirty="0"/>
              <a:t>“</a:t>
            </a:r>
            <a:r>
              <a:rPr lang="en-US" b="1" dirty="0">
                <a:solidFill>
                  <a:srgbClr val="000CFF"/>
                </a:solidFill>
              </a:rPr>
              <a:t>\x10\xa0\x04\x08</a:t>
            </a:r>
            <a:r>
              <a:rPr lang="en-US" b="1" dirty="0">
                <a:solidFill>
                  <a:srgbClr val="7030A0"/>
                </a:solidFill>
              </a:rPr>
              <a:t>\x12\xa0\x04\x08</a:t>
            </a:r>
            <a:r>
              <a:rPr lang="en-US" dirty="0"/>
              <a:t>%</a:t>
            </a:r>
            <a:r>
              <a:rPr lang="en-US" b="1" dirty="0">
                <a:solidFill>
                  <a:srgbClr val="00B050"/>
                </a:solidFill>
              </a:rPr>
              <a:t>22128</a:t>
            </a:r>
            <a:r>
              <a:rPr lang="en-US" dirty="0"/>
              <a:t>x</a:t>
            </a:r>
            <a:r>
              <a:rPr lang="en-US" b="1" dirty="0">
                <a:solidFill>
                  <a:srgbClr val="000CFF"/>
                </a:solidFill>
              </a:rPr>
              <a:t>%7$n</a:t>
            </a:r>
            <a:r>
              <a:rPr lang="en-US" dirty="0"/>
              <a:t>%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48060</a:t>
            </a:r>
            <a:r>
              <a:rPr lang="en-US" dirty="0"/>
              <a:t>x</a:t>
            </a:r>
            <a:r>
              <a:rPr lang="en-US" b="1" dirty="0">
                <a:solidFill>
                  <a:srgbClr val="7030A0"/>
                </a:solidFill>
              </a:rPr>
              <a:t>%8$n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84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8EBC-CFEB-E543-AF88-E9ABDF181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FSB in </a:t>
            </a:r>
            <a:r>
              <a:rPr lang="en-US" dirty="0" err="1"/>
              <a:t>pwntools</a:t>
            </a:r>
            <a:endParaRPr lang="en-US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84A1518-89C1-C14B-B9A3-2B825D6A3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13" y="1854236"/>
            <a:ext cx="9500239" cy="1119281"/>
          </a:xfrm>
          <a:prstGeom prst="rect">
            <a:avLst/>
          </a:prstGeom>
        </p:spPr>
      </p:pic>
      <p:pic>
        <p:nvPicPr>
          <p:cNvPr id="16" name="Content Placeholder 15" descr="Text&#10;&#10;Description automatically generated">
            <a:extLst>
              <a:ext uri="{FF2B5EF4-FFF2-40B4-BE49-F238E27FC236}">
                <a16:creationId xmlns:a16="http://schemas.microsoft.com/office/drawing/2014/main" id="{82B5361C-7979-F647-A2BA-191958CDB7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7573"/>
          <a:stretch/>
        </p:blipFill>
        <p:spPr>
          <a:xfrm>
            <a:off x="681121" y="3148795"/>
            <a:ext cx="10240021" cy="1471377"/>
          </a:xfr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4FC126F-AF5C-2747-8AED-BDF4DCD30BF8}"/>
              </a:ext>
            </a:extLst>
          </p:cNvPr>
          <p:cNvSpPr txBox="1">
            <a:spLocks/>
          </p:cNvSpPr>
          <p:nvPr/>
        </p:nvSpPr>
        <p:spPr>
          <a:xfrm>
            <a:off x="562621" y="4851399"/>
            <a:ext cx="10515600" cy="1120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“</a:t>
            </a:r>
            <a:r>
              <a:rPr lang="en-US" b="1" dirty="0">
                <a:solidFill>
                  <a:srgbClr val="000CFF"/>
                </a:solidFill>
              </a:rPr>
              <a:t>\x10\xa0\x04\x08</a:t>
            </a:r>
            <a:r>
              <a:rPr lang="en-US" b="1" dirty="0">
                <a:solidFill>
                  <a:srgbClr val="7030A0"/>
                </a:solidFill>
              </a:rPr>
              <a:t>\x12\xa0\x04\x08</a:t>
            </a:r>
            <a:r>
              <a:rPr lang="en-US" dirty="0"/>
              <a:t>%</a:t>
            </a:r>
            <a:r>
              <a:rPr lang="en-US" b="1" dirty="0">
                <a:solidFill>
                  <a:srgbClr val="00B050"/>
                </a:solidFill>
              </a:rPr>
              <a:t>22128</a:t>
            </a:r>
            <a:r>
              <a:rPr lang="en-US" dirty="0"/>
              <a:t>x</a:t>
            </a:r>
            <a:r>
              <a:rPr lang="en-US" b="1" dirty="0">
                <a:solidFill>
                  <a:srgbClr val="000CFF"/>
                </a:solidFill>
              </a:rPr>
              <a:t>%7$n</a:t>
            </a:r>
            <a:r>
              <a:rPr lang="en-US" dirty="0"/>
              <a:t>%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48060</a:t>
            </a:r>
            <a:r>
              <a:rPr lang="en-US" dirty="0"/>
              <a:t>x</a:t>
            </a:r>
            <a:r>
              <a:rPr lang="en-US" b="1" dirty="0">
                <a:solidFill>
                  <a:srgbClr val="7030A0"/>
                </a:solidFill>
              </a:rPr>
              <a:t>%8$n”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00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86CE-75B9-BF46-B997-D6B7488D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Code Execution via FSB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F6994-0475-FA4E-ADC1-A684DE350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can control FSB twice</a:t>
            </a:r>
          </a:p>
          <a:p>
            <a:endParaRPr lang="en-US" dirty="0"/>
          </a:p>
          <a:p>
            <a:r>
              <a:rPr lang="en-US" dirty="0"/>
              <a:t>Our scenario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Leak LIBC address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Modify GOT to system()</a:t>
            </a:r>
          </a:p>
          <a:p>
            <a:endParaRPr lang="en-US" dirty="0"/>
          </a:p>
          <a:p>
            <a:r>
              <a:rPr lang="en-US" dirty="0"/>
              <a:t>Where to leak to get </a:t>
            </a:r>
            <a:r>
              <a:rPr lang="en-US" dirty="0" err="1"/>
              <a:t>libc</a:t>
            </a:r>
            <a:r>
              <a:rPr lang="en-US" dirty="0"/>
              <a:t> address?</a:t>
            </a:r>
          </a:p>
        </p:txBody>
      </p:sp>
    </p:spTree>
    <p:extLst>
      <p:ext uri="{BB962C8B-B14F-4D97-AF65-F5344CB8AC3E}">
        <p14:creationId xmlns:p14="http://schemas.microsoft.com/office/powerpoint/2010/main" val="1758001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6A79-BB71-9442-B019-FA43284B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ways to get </a:t>
            </a:r>
            <a:r>
              <a:rPr lang="en-US" dirty="0" err="1"/>
              <a:t>libc</a:t>
            </a:r>
            <a:r>
              <a:rPr lang="en-US" dirty="0"/>
              <a:t>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E991-1A9D-7D43-871E-1CA2DB78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Read GOT (e.g., </a:t>
            </a:r>
            <a:r>
              <a:rPr lang="en-US" dirty="0" err="1"/>
              <a:t>printf@got</a:t>
            </a:r>
            <a:r>
              <a:rPr lang="en-US" dirty="0"/>
              <a:t>)  using arbitrary read</a:t>
            </a:r>
          </a:p>
          <a:p>
            <a:pPr lvl="1"/>
            <a:r>
              <a:rPr lang="en-US" dirty="0"/>
              <a:t>Q: It should be a </a:t>
            </a:r>
            <a:r>
              <a:rPr lang="en-US" dirty="0" err="1"/>
              <a:t>libc</a:t>
            </a:r>
            <a:r>
              <a:rPr lang="en-US" dirty="0"/>
              <a:t> function that was already executed before. Why?</a:t>
            </a:r>
          </a:p>
          <a:p>
            <a:pPr lvl="1"/>
            <a:r>
              <a:rPr lang="en-US" dirty="0"/>
              <a:t>A: GOT will have a </a:t>
            </a:r>
            <a:r>
              <a:rPr lang="en-US" dirty="0" err="1"/>
              <a:t>plt</a:t>
            </a:r>
            <a:r>
              <a:rPr lang="en-US" dirty="0"/>
              <a:t> address before it is dynamically resolved</a:t>
            </a:r>
            <a:br>
              <a:rPr lang="en-US" dirty="0"/>
            </a:br>
            <a:r>
              <a:rPr lang="en-US" dirty="0"/>
              <a:t>After that, GOT will have an actual address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Read main()’s return address</a:t>
            </a:r>
          </a:p>
          <a:p>
            <a:pPr lvl="1"/>
            <a:r>
              <a:rPr lang="en-US" dirty="0"/>
              <a:t>main() is called by a </a:t>
            </a:r>
            <a:r>
              <a:rPr lang="en-US" dirty="0" err="1"/>
              <a:t>libc</a:t>
            </a:r>
            <a:r>
              <a:rPr lang="en-US" dirty="0"/>
              <a:t> function named __</a:t>
            </a:r>
            <a:r>
              <a:rPr lang="en-US" dirty="0" err="1"/>
              <a:t>libc_start_main</a:t>
            </a:r>
            <a:endParaRPr lang="en-US" dirty="0"/>
          </a:p>
          <a:p>
            <a:pPr lvl="1"/>
            <a:r>
              <a:rPr lang="en-US" dirty="0"/>
              <a:t>So, its return address points to somewhere in the middle of __</a:t>
            </a:r>
            <a:r>
              <a:rPr lang="en-US" dirty="0" err="1"/>
              <a:t>libc_start_main</a:t>
            </a:r>
            <a:endParaRPr lang="en-US" dirty="0"/>
          </a:p>
          <a:p>
            <a:pPr lvl="1"/>
            <a:r>
              <a:rPr lang="en-US" dirty="0"/>
              <a:t>e.g., main’s return address == __libc_start_main+241</a:t>
            </a:r>
          </a:p>
        </p:txBody>
      </p:sp>
    </p:spTree>
    <p:extLst>
      <p:ext uri="{BB962C8B-B14F-4D97-AF65-F5344CB8AC3E}">
        <p14:creationId xmlns:p14="http://schemas.microsoft.com/office/powerpoint/2010/main" val="4289726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D829D-BA82-E244-A34A-DFC26FF7A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break PIE using FSB?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C208-EB75-D242-961E-88A938FC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absolute address is available (i.e., all random!)</a:t>
            </a:r>
          </a:p>
          <a:p>
            <a:endParaRPr lang="en-US" dirty="0"/>
          </a:p>
          <a:p>
            <a:r>
              <a:rPr lang="en-US" dirty="0"/>
              <a:t>Arbitrary stack read from FSB uses relative address</a:t>
            </a:r>
          </a:p>
          <a:p>
            <a:pPr lvl="1"/>
            <a:r>
              <a:rPr lang="en-US" dirty="0"/>
              <a:t>If a binary calls a function, its return address will point the binary</a:t>
            </a:r>
          </a:p>
          <a:p>
            <a:pPr lvl="1"/>
            <a:r>
              <a:rPr lang="en-US" dirty="0"/>
              <a:t>Using arbitrary stack read from FSB, we can leak this value and can calculate a binary base</a:t>
            </a:r>
          </a:p>
        </p:txBody>
      </p:sp>
    </p:spTree>
    <p:extLst>
      <p:ext uri="{BB962C8B-B14F-4D97-AF65-F5344CB8AC3E}">
        <p14:creationId xmlns:p14="http://schemas.microsoft.com/office/powerpoint/2010/main" val="3906177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4A34A-3154-1542-92BD-FC67C1C6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() is more powerful!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480EC-9877-614D-9681-70D758D38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() is Turing complete by itself</a:t>
            </a:r>
          </a:p>
          <a:p>
            <a:pPr lvl="1"/>
            <a:r>
              <a:rPr lang="en-US" dirty="0">
                <a:hlinkClick r:id="rId3"/>
              </a:rPr>
              <a:t>https://github.com/HexHive/printbf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Brainf</a:t>
            </a:r>
            <a:r>
              <a:rPr lang="en-US" dirty="0"/>
              <a:t>**k interpreter using </a:t>
            </a:r>
            <a:r>
              <a:rPr lang="en-US" dirty="0" err="1"/>
              <a:t>printf</a:t>
            </a:r>
            <a:r>
              <a:rPr lang="en-US" dirty="0"/>
              <a:t>() </a:t>
            </a:r>
          </a:p>
          <a:p>
            <a:pPr lvl="1"/>
            <a:r>
              <a:rPr lang="en-US" dirty="0"/>
              <a:t>Only using </a:t>
            </a:r>
            <a:r>
              <a:rPr lang="en-US" dirty="0" err="1"/>
              <a:t>printf</a:t>
            </a:r>
            <a:r>
              <a:rPr lang="en-US" dirty="0"/>
              <a:t>(), you can make an arbitrary program</a:t>
            </a:r>
          </a:p>
          <a:p>
            <a:pPr lvl="1"/>
            <a:endParaRPr lang="en-US" dirty="0"/>
          </a:p>
          <a:p>
            <a:r>
              <a:rPr lang="en-US" dirty="0" err="1"/>
              <a:t>Carlini</a:t>
            </a:r>
            <a:r>
              <a:rPr lang="en-US" dirty="0"/>
              <a:t>, Nicholas, et al. "Control-flow bending: On the effectiveness of control-flow integrity." </a:t>
            </a:r>
            <a:r>
              <a:rPr lang="en-US" i="1" dirty="0"/>
              <a:t>24th {USENIX} Security Symposium ({USENIX} Security 15)</a:t>
            </a:r>
            <a:r>
              <a:rPr lang="en-US" dirty="0"/>
              <a:t>. 2015.</a:t>
            </a:r>
          </a:p>
        </p:txBody>
      </p:sp>
    </p:spTree>
    <p:extLst>
      <p:ext uri="{BB962C8B-B14F-4D97-AF65-F5344CB8AC3E}">
        <p14:creationId xmlns:p14="http://schemas.microsoft.com/office/powerpoint/2010/main" val="191319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F24E4-1F20-5745-AD80-0BD66100A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C8CC5-7922-F844-AFBA-7FFC5AE8F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string to specify a format of a certain functions (e.g., </a:t>
            </a:r>
            <a:r>
              <a:rPr lang="en-US" dirty="0" err="1"/>
              <a:t>printf</a:t>
            </a:r>
            <a:r>
              <a:rPr lang="en-US" dirty="0"/>
              <a:t>) in C and other languages</a:t>
            </a:r>
          </a:p>
          <a:p>
            <a:pPr lvl="1"/>
            <a:endParaRPr lang="en-US" dirty="0"/>
          </a:p>
          <a:p>
            <a:r>
              <a:rPr lang="en-US" dirty="0"/>
              <a:t>e.g., 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“%s”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r>
              <a:rPr lang="en-US" dirty="0"/>
              <a:t>e.g., 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“%d”</a:t>
            </a:r>
            <a:r>
              <a:rPr lang="en-US" dirty="0"/>
              <a:t>,10);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1046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5B9D-3418-4C42-84BE-3E9409BF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() is a variadic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433E5-AC0F-534C-BD22-BF5469E18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Variadic function: a function that can accept </a:t>
            </a:r>
            <a:r>
              <a:rPr lang="en-US" b="1" i="1" dirty="0"/>
              <a:t>arbitrary</a:t>
            </a:r>
            <a:r>
              <a:rPr lang="en-US" dirty="0"/>
              <a:t> number of arguments</a:t>
            </a:r>
          </a:p>
          <a:p>
            <a:endParaRPr lang="en-US" dirty="0"/>
          </a:p>
          <a:p>
            <a:r>
              <a:rPr lang="en-US" dirty="0"/>
              <a:t>For example,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(“Hello: %d”, 10);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(“Hello: %d/%d”, 10, 20);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(“Hello: %d/%d/%d”, 10, 20, 30);</a:t>
            </a:r>
          </a:p>
          <a:p>
            <a:endParaRPr lang="en-US" dirty="0"/>
          </a:p>
          <a:p>
            <a:r>
              <a:rPr lang="en-US" dirty="0"/>
              <a:t>Q: How does </a:t>
            </a:r>
            <a:r>
              <a:rPr lang="en-US" dirty="0" err="1"/>
              <a:t>printf</a:t>
            </a:r>
            <a:r>
              <a:rPr lang="en-US" dirty="0"/>
              <a:t>() know the number of arguments?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AF1D792-8D1E-5847-A0D4-03F17464EFF3}"/>
              </a:ext>
            </a:extLst>
          </p:cNvPr>
          <p:cNvSpPr/>
          <p:nvPr/>
        </p:nvSpPr>
        <p:spPr>
          <a:xfrm>
            <a:off x="7355541" y="4155140"/>
            <a:ext cx="3805518" cy="1016047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By parsing the format string!</a:t>
            </a:r>
          </a:p>
        </p:txBody>
      </p:sp>
    </p:spTree>
    <p:extLst>
      <p:ext uri="{BB962C8B-B14F-4D97-AF65-F5344CB8AC3E}">
        <p14:creationId xmlns:p14="http://schemas.microsoft.com/office/powerpoint/2010/main" val="236418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401B-D55D-0148-9A64-C4F9EC55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What if we miss arguments?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99A0-49DB-DA44-B8AF-8B101211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(“Hello: %d/%d/%d, 10, 20);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Q: Where does this (garbage) value come from?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AD0FB5-AB6D-3441-8524-EF5620710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764" y="2388300"/>
            <a:ext cx="3998600" cy="50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86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3877070D-4A94-494A-804D-B7A1A491DD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9636" y="4581526"/>
            <a:ext cx="8509000" cy="1917700"/>
          </a:xfrm>
        </p:spPr>
      </p:pic>
      <p:pic>
        <p:nvPicPr>
          <p:cNvPr id="10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89100905-AA1E-584B-8CA6-5BEDD208D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177" y="168273"/>
            <a:ext cx="6433023" cy="4216401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490AC6F-87CE-CE4B-BC01-FA6657693ABC}"/>
              </a:ext>
            </a:extLst>
          </p:cNvPr>
          <p:cNvSpPr txBox="1">
            <a:spLocks/>
          </p:cNvSpPr>
          <p:nvPr/>
        </p:nvSpPr>
        <p:spPr>
          <a:xfrm>
            <a:off x="7476223" y="1253331"/>
            <a:ext cx="44961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RCX=4</a:t>
            </a:r>
            <a:r>
              <a:rPr lang="en-US" baseline="30000" dirty="0"/>
              <a:t>th</a:t>
            </a:r>
            <a:r>
              <a:rPr lang="en-US" dirty="0"/>
              <a:t> argument in x86-64</a:t>
            </a:r>
          </a:p>
          <a:p>
            <a:endParaRPr lang="en-US" dirty="0"/>
          </a:p>
          <a:p>
            <a:r>
              <a:rPr lang="en-US" dirty="0"/>
              <a:t>RCX = 0x555555554670</a:t>
            </a:r>
          </a:p>
          <a:p>
            <a:r>
              <a:rPr lang="en-US" dirty="0"/>
              <a:t>%d: 4byte integer</a:t>
            </a:r>
          </a:p>
          <a:p>
            <a:r>
              <a:rPr lang="en-US" dirty="0"/>
              <a:t>0x55554670 = 1431651952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9E044AA-1E1E-1248-B66A-9F7B56CAF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6223" y="400678"/>
            <a:ext cx="3998600" cy="502818"/>
          </a:xfrm>
          <a:prstGeom prst="rect">
            <a:avLst/>
          </a:prstGeom>
        </p:spPr>
      </p:pic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D506DA3F-9F7C-B241-B9C3-B3C0EE92FE74}"/>
              </a:ext>
            </a:extLst>
          </p:cNvPr>
          <p:cNvSpPr/>
          <p:nvPr/>
        </p:nvSpPr>
        <p:spPr>
          <a:xfrm>
            <a:off x="9253070" y="3970780"/>
            <a:ext cx="2719294" cy="1016047"/>
          </a:xfrm>
          <a:prstGeom prst="wedgeRectCallout">
            <a:avLst>
              <a:gd name="adj1" fmla="val -71767"/>
              <a:gd name="adj2" fmla="val 664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400" dirty="0" err="1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printf</a:t>
            </a:r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() blindly trusts a format string!</a:t>
            </a:r>
          </a:p>
        </p:txBody>
      </p:sp>
    </p:spTree>
    <p:extLst>
      <p:ext uri="{BB962C8B-B14F-4D97-AF65-F5344CB8AC3E}">
        <p14:creationId xmlns:p14="http://schemas.microsoft.com/office/powerpoint/2010/main" val="32360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76F9-DC58-CF45-BCA2-B0A0BA64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E35C9-BDC4-BE4C-B686-E2392519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an attacker can control a format string?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Consequence</a:t>
            </a:r>
          </a:p>
          <a:p>
            <a:pPr lvl="1"/>
            <a:r>
              <a:rPr lang="en-US" dirty="0"/>
              <a:t>Arbitrary stack read</a:t>
            </a:r>
          </a:p>
          <a:p>
            <a:pPr lvl="2"/>
            <a:r>
              <a:rPr lang="en-US"/>
              <a:t>More than 6</a:t>
            </a:r>
            <a:r>
              <a:rPr lang="en-US" baseline="30000"/>
              <a:t>th</a:t>
            </a:r>
            <a:r>
              <a:rPr lang="en-US"/>
              <a:t> arguments, printf() will use stack!</a:t>
            </a:r>
          </a:p>
          <a:p>
            <a:pPr lvl="1"/>
            <a:r>
              <a:rPr lang="en-US" b="1">
                <a:solidFill>
                  <a:srgbClr val="FF0000"/>
                </a:solidFill>
              </a:rPr>
              <a:t>Arbitrary </a:t>
            </a:r>
            <a:r>
              <a:rPr lang="en-US" b="1" dirty="0">
                <a:solidFill>
                  <a:srgbClr val="FF0000"/>
                </a:solidFill>
              </a:rPr>
              <a:t>read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Arbitrary write</a:t>
            </a:r>
          </a:p>
        </p:txBody>
      </p:sp>
    </p:spTree>
    <p:extLst>
      <p:ext uri="{BB962C8B-B14F-4D97-AF65-F5344CB8AC3E}">
        <p14:creationId xmlns:p14="http://schemas.microsoft.com/office/powerpoint/2010/main" val="228519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6359-7E79-3540-B6C4-117E5335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A7AB-D860-3740-A31D-B1EBD53A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%d</a:t>
            </a:r>
          </a:p>
          <a:p>
            <a:pPr marL="457200" lvl="1" indent="0">
              <a:buNone/>
            </a:pPr>
            <a:r>
              <a:rPr lang="en-US" dirty="0"/>
              <a:t>Expects an integer(4-byte) as its argument and print a decimal number</a:t>
            </a:r>
          </a:p>
          <a:p>
            <a:r>
              <a:rPr lang="en-US" dirty="0"/>
              <a:t>%x</a:t>
            </a:r>
          </a:p>
          <a:p>
            <a:pPr lvl="1"/>
            <a:r>
              <a:rPr lang="en-US" dirty="0"/>
              <a:t>Expects an integer(4-byte) as its argument and print a hexadecimal number</a:t>
            </a:r>
          </a:p>
          <a:p>
            <a:r>
              <a:rPr lang="en-US" dirty="0"/>
              <a:t>%p</a:t>
            </a:r>
          </a:p>
          <a:p>
            <a:pPr lvl="1"/>
            <a:r>
              <a:rPr lang="en-US" dirty="0"/>
              <a:t>Expects a pointer value as its argument and print a hexadecimal number</a:t>
            </a:r>
          </a:p>
          <a:p>
            <a:r>
              <a:rPr lang="en-US" dirty="0"/>
              <a:t>%s</a:t>
            </a:r>
          </a:p>
          <a:p>
            <a:pPr lvl="1"/>
            <a:r>
              <a:rPr lang="en-US" dirty="0"/>
              <a:t>Expects an address to a string (char *) and print it as a string</a:t>
            </a:r>
          </a:p>
          <a:p>
            <a:r>
              <a:rPr lang="en-US" dirty="0"/>
              <a:t>%n</a:t>
            </a:r>
          </a:p>
          <a:p>
            <a:pPr lvl="1"/>
            <a:r>
              <a:rPr lang="en-US" dirty="0"/>
              <a:t>Expects an address and write the number of printed bytes</a:t>
            </a:r>
          </a:p>
        </p:txBody>
      </p:sp>
    </p:spTree>
    <p:extLst>
      <p:ext uri="{BB962C8B-B14F-4D97-AF65-F5344CB8AC3E}">
        <p14:creationId xmlns:p14="http://schemas.microsoft.com/office/powerpoint/2010/main" val="245259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6359-7E79-3540-B6C4-117E5335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A7AB-D860-3740-A31D-B1EBD53A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%[</a:t>
            </a:r>
            <a:r>
              <a:rPr lang="en-US" dirty="0" err="1">
                <a:solidFill>
                  <a:srgbClr val="FF0000"/>
                </a:solidFill>
              </a:rPr>
              <a:t>argument_position</a:t>
            </a:r>
            <a:r>
              <a:rPr lang="en-US" dirty="0"/>
              <a:t>]$[</a:t>
            </a:r>
            <a:r>
              <a:rPr lang="en-US" dirty="0">
                <a:solidFill>
                  <a:srgbClr val="92D050"/>
                </a:solidFill>
              </a:rPr>
              <a:t>flag</a:t>
            </a:r>
            <a:r>
              <a:rPr lang="en-US" dirty="0"/>
              <a:t>][</a:t>
            </a:r>
            <a:r>
              <a:rPr lang="en-US" dirty="0">
                <a:solidFill>
                  <a:srgbClr val="7030A0"/>
                </a:solidFill>
              </a:rPr>
              <a:t>length</a:t>
            </a:r>
            <a:r>
              <a:rPr lang="en-US" dirty="0"/>
              <a:t>][</a:t>
            </a:r>
            <a:r>
              <a:rPr lang="en-US" dirty="0">
                <a:solidFill>
                  <a:srgbClr val="000CFF"/>
                </a:solidFill>
              </a:rPr>
              <a:t>parameter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Meaning</a:t>
            </a:r>
          </a:p>
          <a:p>
            <a:pPr lvl="1"/>
            <a:r>
              <a:rPr lang="en-US" dirty="0"/>
              <a:t>Print an </a:t>
            </a:r>
            <a:r>
              <a:rPr lang="en-US" dirty="0">
                <a:solidFill>
                  <a:srgbClr val="000CFF"/>
                </a:solidFill>
              </a:rPr>
              <a:t>integer as a decimal value</a:t>
            </a:r>
          </a:p>
          <a:p>
            <a:pPr lvl="1"/>
            <a:r>
              <a:rPr lang="en-US" dirty="0"/>
              <a:t>Justify its length to </a:t>
            </a:r>
            <a:r>
              <a:rPr lang="en-US" dirty="0">
                <a:solidFill>
                  <a:srgbClr val="7030A0"/>
                </a:solidFill>
              </a:rPr>
              <a:t>length</a:t>
            </a:r>
          </a:p>
          <a:p>
            <a:pPr lvl="1"/>
            <a:r>
              <a:rPr lang="en-US" dirty="0"/>
              <a:t>Get the value from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argument</a:t>
            </a:r>
          </a:p>
          <a:p>
            <a:pPr lvl="1"/>
            <a:r>
              <a:rPr lang="en-US" dirty="0"/>
              <a:t>e.g., flag = 0, padding with ‘0’</a:t>
            </a:r>
          </a:p>
          <a:p>
            <a:pPr lvl="1"/>
            <a:endParaRPr lang="en-US" dirty="0"/>
          </a:p>
          <a:p>
            <a:r>
              <a:rPr lang="en-US" dirty="0"/>
              <a:t>%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$</a:t>
            </a: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8</a:t>
            </a:r>
            <a:r>
              <a:rPr lang="en-US" dirty="0">
                <a:solidFill>
                  <a:srgbClr val="000CFF"/>
                </a:solidFill>
              </a:rPr>
              <a:t>d</a:t>
            </a:r>
            <a:endParaRPr lang="en-US" dirty="0"/>
          </a:p>
          <a:p>
            <a:pPr lvl="1"/>
            <a:r>
              <a:rPr lang="en-US" dirty="0"/>
              <a:t>Print </a:t>
            </a:r>
            <a:r>
              <a:rPr lang="en-US" dirty="0">
                <a:solidFill>
                  <a:srgbClr val="7030A0"/>
                </a:solidFill>
              </a:rPr>
              <a:t>8-length</a:t>
            </a:r>
            <a:r>
              <a:rPr lang="en-US" dirty="0"/>
              <a:t> </a:t>
            </a:r>
            <a:r>
              <a:rPr lang="en-US" dirty="0">
                <a:solidFill>
                  <a:srgbClr val="000CFF"/>
                </a:solidFill>
              </a:rPr>
              <a:t>decimal integer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with the value at the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argument </a:t>
            </a:r>
            <a:r>
              <a:rPr lang="en-US" dirty="0">
                <a:solidFill>
                  <a:srgbClr val="92D050"/>
                </a:solidFill>
              </a:rPr>
              <a:t>padded with 0</a:t>
            </a:r>
          </a:p>
        </p:txBody>
      </p:sp>
    </p:spTree>
    <p:extLst>
      <p:ext uri="{BB962C8B-B14F-4D97-AF65-F5344CB8AC3E}">
        <p14:creationId xmlns:p14="http://schemas.microsoft.com/office/powerpoint/2010/main" val="143879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 dirty="0" smtClean="0">
            <a:solidFill>
              <a:schemeClr val="tx1"/>
            </a:solidFill>
            <a:latin typeface="+mj-lt"/>
            <a:cs typeface="Courier New" panose="02070309020205020404" pitchFamily="49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 algn="l">
          <a:defRPr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8723</TotalTime>
  <Words>1605</Words>
  <Application>Microsoft Macintosh PowerPoint</Application>
  <PresentationFormat>Widescreen</PresentationFormat>
  <Paragraphs>256</Paragraphs>
  <Slides>28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Office Theme</vt:lpstr>
      <vt:lpstr>Format string bug</vt:lpstr>
      <vt:lpstr>Objectives</vt:lpstr>
      <vt:lpstr>Format string</vt:lpstr>
      <vt:lpstr>printf() is a variadic function</vt:lpstr>
      <vt:lpstr>Q: What if we miss arguments?</vt:lpstr>
      <vt:lpstr>PowerPoint Presentation</vt:lpstr>
      <vt:lpstr>Format string bug</vt:lpstr>
      <vt:lpstr>Format string parameters</vt:lpstr>
      <vt:lpstr>Format string syntax</vt:lpstr>
      <vt:lpstr>Format String Parameters</vt:lpstr>
      <vt:lpstr>Format String Parameters</vt:lpstr>
      <vt:lpstr>Example</vt:lpstr>
      <vt:lpstr>Arbitrary stack read via FSB</vt:lpstr>
      <vt:lpstr>Arbitrary Read via FSB</vt:lpstr>
      <vt:lpstr>Arbitrary Read via FSB (64bit)</vt:lpstr>
      <vt:lpstr>Arbitrary Read via FSB (%s)</vt:lpstr>
      <vt:lpstr>Arbitrary Read via FSB (%s)</vt:lpstr>
      <vt:lpstr>Arbitrary Write via FSB (%n)</vt:lpstr>
      <vt:lpstr>Arbitrary Write via FSB (%n)</vt:lpstr>
      <vt:lpstr>Arbitrary Write via FSB (%n)</vt:lpstr>
      <vt:lpstr>Arbitrary Write via FSB (%n)</vt:lpstr>
      <vt:lpstr>What if it breaks?</vt:lpstr>
      <vt:lpstr>Arbitrary Write via FSB (%n)</vt:lpstr>
      <vt:lpstr>FSB in pwntools</vt:lpstr>
      <vt:lpstr>Arbitrary Code Execution via FSB</vt:lpstr>
      <vt:lpstr>Two ways to get libc addresses</vt:lpstr>
      <vt:lpstr>How to break PIE using FSB?</vt:lpstr>
      <vt:lpstr>printf() is more powerful!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Yun, Insu</dc:creator>
  <cp:lastModifiedBy>Yun, Insu</cp:lastModifiedBy>
  <cp:revision>1388</cp:revision>
  <dcterms:created xsi:type="dcterms:W3CDTF">2021-01-11T13:07:34Z</dcterms:created>
  <dcterms:modified xsi:type="dcterms:W3CDTF">2021-01-23T10:14:49Z</dcterms:modified>
</cp:coreProperties>
</file>